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tags/tag1.xml" ContentType="application/vnd.openxmlformats-officedocument.presentationml.tags+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1" r:id="rId2"/>
  </p:sldMasterIdLst>
  <p:notesMasterIdLst>
    <p:notesMasterId r:id="rId25"/>
  </p:notesMasterIdLst>
  <p:sldIdLst>
    <p:sldId id="343" r:id="rId3"/>
    <p:sldId id="354" r:id="rId4"/>
    <p:sldId id="355" r:id="rId5"/>
    <p:sldId id="334" r:id="rId6"/>
    <p:sldId id="349" r:id="rId7"/>
    <p:sldId id="324" r:id="rId8"/>
    <p:sldId id="287" r:id="rId9"/>
    <p:sldId id="293" r:id="rId10"/>
    <p:sldId id="352" r:id="rId11"/>
    <p:sldId id="265" r:id="rId12"/>
    <p:sldId id="299" r:id="rId13"/>
    <p:sldId id="303" r:id="rId14"/>
    <p:sldId id="337" r:id="rId15"/>
    <p:sldId id="338" r:id="rId16"/>
    <p:sldId id="339" r:id="rId17"/>
    <p:sldId id="348" r:id="rId18"/>
    <p:sldId id="327" r:id="rId19"/>
    <p:sldId id="356" r:id="rId20"/>
    <p:sldId id="336" r:id="rId21"/>
    <p:sldId id="335" r:id="rId22"/>
    <p:sldId id="353" r:id="rId23"/>
    <p:sldId id="32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708" autoAdjust="0"/>
    <p:restoredTop sz="90199" autoAdjust="0"/>
  </p:normalViewPr>
  <p:slideViewPr>
    <p:cSldViewPr>
      <p:cViewPr>
        <p:scale>
          <a:sx n="100" d="100"/>
          <a:sy n="100" d="100"/>
        </p:scale>
        <p:origin x="-4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62EA2-2AEB-46E6-8454-8D38DAF24930}" type="datetimeFigureOut">
              <a:rPr lang="en-GB" smtClean="0"/>
              <a:pPr/>
              <a:t>10/28/13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99E92-5540-4016-A3A1-C84D58E238D3}"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404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99E92-5540-4016-A3A1-C84D58E238D3}" type="slidenum">
              <a:rPr lang="en-GB" smtClean="0"/>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10625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C99E92-5540-4016-A3A1-C84D58E238D3}" type="slidenum">
              <a:rPr lang="en-GB" smtClean="0"/>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82961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99E92-5540-4016-A3A1-C84D58E238D3}"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76852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7B77CF-0C76-C44D-8FBC-2DC5C8F8E5E2}"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102380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99E92-5540-4016-A3A1-C84D58E238D3}" type="slidenum">
              <a:rPr lang="en-GB" smtClean="0"/>
              <a:pPr/>
              <a:t>11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10625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citing data </a:t>
            </a:r>
            <a:r>
              <a:rPr lang="en-US" dirty="0" err="1" smtClean="0"/>
              <a:t>Forbes.com</a:t>
            </a:r>
            <a:r>
              <a:rPr lang="en-US" dirty="0" smtClean="0"/>
              <a:t>, The Power of Investing in Women, by Betsy Brill, 3/28/11, &amp;  “Untapped Potential: European Foundation Funding for Women and Girls”, </a:t>
            </a:r>
            <a:r>
              <a:rPr lang="en-US" dirty="0" err="1" smtClean="0"/>
              <a:t>MamaCash</a:t>
            </a:r>
            <a:r>
              <a:rPr lang="en-US" dirty="0" smtClean="0"/>
              <a:t>, The Foundation Center and </a:t>
            </a:r>
            <a:r>
              <a:rPr lang="en-US" dirty="0" err="1" smtClean="0"/>
              <a:t>Weisblatt</a:t>
            </a:r>
            <a:r>
              <a:rPr lang="en-US" dirty="0" smtClean="0"/>
              <a:t> &amp; </a:t>
            </a:r>
            <a:r>
              <a:rPr lang="en-US" dirty="0" err="1" smtClean="0"/>
              <a:t>associé</a:t>
            </a:r>
            <a:r>
              <a:rPr lang="en-US" dirty="0" smtClean="0"/>
              <a:t>, January 2011</a:t>
            </a:r>
          </a:p>
          <a:p>
            <a:endParaRPr lang="en-US" dirty="0"/>
          </a:p>
        </p:txBody>
      </p:sp>
      <p:sp>
        <p:nvSpPr>
          <p:cNvPr id="4" name="Slide Number Placeholder 3"/>
          <p:cNvSpPr>
            <a:spLocks noGrp="1"/>
          </p:cNvSpPr>
          <p:nvPr>
            <p:ph type="sldNum" sz="quarter" idx="10"/>
          </p:nvPr>
        </p:nvSpPr>
        <p:spPr/>
        <p:txBody>
          <a:bodyPr/>
          <a:lstStyle/>
          <a:p>
            <a:fld id="{6CFE603B-6F8D-1240-97C1-722C03E7D699}"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768385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73913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99E92-5540-4016-A3A1-C84D58E238D3}" type="slidenum">
              <a:rPr lang="en-GB" smtClean="0"/>
              <a:pPr/>
              <a:t>22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10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DB3B59-C040-4B30-A43C-EA1F6DC9A9BD}" type="datetimeFigureOut">
              <a:rPr lang="en-GB" smtClean="0"/>
              <a:pPr/>
              <a:t>10/28/13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95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DB3B59-C040-4B30-A43C-EA1F6DC9A9BD}" type="datetimeFigureOut">
              <a:rPr lang="en-GB" smtClean="0"/>
              <a:pPr/>
              <a:t>10/28/13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325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DB3B59-C040-4B30-A43C-EA1F6DC9A9BD}" type="datetimeFigureOut">
              <a:rPr lang="en-GB" smtClean="0"/>
              <a:pPr/>
              <a:t>10/28/13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766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89012-2680-2B49-BAD6-7C0581EB5762}" type="datetimeFigureOut">
              <a:rPr lang="en-US" smtClean="0"/>
              <a:pPr/>
              <a:t>10/28/13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31A2E-0CE7-A34C-8511-1C2F440023CD}" type="slidenum">
              <a:rPr lang="en-US" smtClean="0"/>
              <a:pPr/>
              <a:t>‹#›</a:t>
            </a:fld>
            <a:endParaRPr lang="en-US"/>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330037"/>
            <a:ext cx="9145588" cy="79375"/>
          </a:xfrm>
          <a:prstGeom prst="rect">
            <a:avLst/>
          </a:prstGeom>
          <a:noFill/>
          <a:ln w="9525">
            <a:noFill/>
            <a:miter lim="800000"/>
            <a:headEnd/>
            <a:tailEnd/>
          </a:ln>
          <a:effectLst/>
        </p:spPr>
      </p:pic>
      <p:pic>
        <p:nvPicPr>
          <p:cNvPr id="7" name="Picture 6" descr="CR-logo_shadow.png"/>
          <p:cNvPicPr>
            <a:picLocks noChangeAspect="1"/>
          </p:cNvPicPr>
          <p:nvPr userDrawn="1"/>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83676" y="155865"/>
            <a:ext cx="1203124" cy="1174172"/>
          </a:xfrm>
          <a:prstGeom prst="rect">
            <a:avLst/>
          </a:prstGeom>
        </p:spPr>
      </p:pic>
      <p:sp>
        <p:nvSpPr>
          <p:cNvPr id="9" name="Subtitle 2"/>
          <p:cNvSpPr txBox="1">
            <a:spLocks/>
          </p:cNvSpPr>
          <p:nvPr userDrawn="1"/>
        </p:nvSpPr>
        <p:spPr>
          <a:xfrm>
            <a:off x="331174" y="1698778"/>
            <a:ext cx="7751010" cy="4294397"/>
          </a:xfrm>
          <a:prstGeom prst="rect">
            <a:avLst/>
          </a:prstGeom>
        </p:spPr>
        <p:txBody>
          <a:bodyPr anchor="t">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sz="1600" dirty="0" smtClean="0">
              <a:solidFill>
                <a:schemeClr val="tx1">
                  <a:tint val="75000"/>
                </a:schemeClr>
              </a:solidFill>
            </a:endParaRPr>
          </a:p>
        </p:txBody>
      </p:sp>
      <p:sp>
        <p:nvSpPr>
          <p:cNvPr id="6" name="Content Placeholder 5"/>
          <p:cNvSpPr>
            <a:spLocks noGrp="1"/>
          </p:cNvSpPr>
          <p:nvPr>
            <p:ph sz="quarter" idx="13" hasCustomPrompt="1"/>
          </p:nvPr>
        </p:nvSpPr>
        <p:spPr>
          <a:xfrm>
            <a:off x="457200" y="1541623"/>
            <a:ext cx="8229600" cy="4540678"/>
          </a:xfrm>
        </p:spPr>
        <p:txBody>
          <a:bodyPr>
            <a:normAutofit/>
          </a:bodyPr>
          <a:lstStyle>
            <a:lvl1pPr marL="342900" indent="-342900">
              <a:spcBef>
                <a:spcPct val="20000"/>
              </a:spcBef>
              <a:buFont typeface="Arial"/>
              <a:buBlip>
                <a:blip r:embed="rId4"/>
              </a:buBlip>
              <a:defRPr sz="2000"/>
            </a:lvl1pPr>
          </a:lstStyle>
          <a:p>
            <a:pPr marL="342900" indent="-342900">
              <a:spcBef>
                <a:spcPct val="20000"/>
              </a:spcBef>
              <a:buFont typeface="Arial"/>
              <a:buBlip>
                <a:blip r:embed="rId4"/>
              </a:buBlip>
            </a:pPr>
            <a:r>
              <a:rPr lang="en-US" sz="1600" dirty="0" smtClean="0">
                <a:solidFill>
                  <a:schemeClr val="tx1">
                    <a:tint val="75000"/>
                  </a:schemeClr>
                </a:solidFill>
              </a:rPr>
              <a:t>Bullet point 1</a:t>
            </a:r>
          </a:p>
        </p:txBody>
      </p:sp>
      <p:sp>
        <p:nvSpPr>
          <p:cNvPr id="10" name="Text Placeholder 9"/>
          <p:cNvSpPr>
            <a:spLocks noGrp="1"/>
          </p:cNvSpPr>
          <p:nvPr>
            <p:ph type="body" sz="quarter" idx="14" hasCustomPrompt="1"/>
          </p:nvPr>
        </p:nvSpPr>
        <p:spPr>
          <a:xfrm>
            <a:off x="457200" y="369888"/>
            <a:ext cx="7026275" cy="863600"/>
          </a:xfrm>
        </p:spPr>
        <p:txBody>
          <a:bodyPr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en-US" sz="3200" b="0" i="0" u="none" strike="noStrike" kern="1200" cap="none" spc="0" normalizeH="0" baseline="0" noProof="0" smtClean="0">
                <a:ln>
                  <a:noFill/>
                </a:ln>
                <a:solidFill>
                  <a:srgbClr val="FF0000"/>
                </a:solidFill>
                <a:effectLst/>
                <a:uLnTx/>
                <a:uFillTx/>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Main Title Goes Here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230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693988" y="2182813"/>
            <a:ext cx="5127625" cy="4829175"/>
            <a:chOff x="1663" y="1348"/>
            <a:chExt cx="3167" cy="2981"/>
          </a:xfrm>
        </p:grpSpPr>
        <p:sp>
          <p:nvSpPr>
            <p:cNvPr id="5" name="McK Confidential" hidden="1"/>
            <p:cNvSpPr txBox="1">
              <a:spLocks noChangeArrowheads="1"/>
            </p:cNvSpPr>
            <p:nvPr userDrawn="1"/>
          </p:nvSpPr>
          <p:spPr bwMode="auto">
            <a:xfrm>
              <a:off x="1663" y="1348"/>
              <a:ext cx="936" cy="143"/>
            </a:xfrm>
            <a:prstGeom prst="rect">
              <a:avLst/>
            </a:prstGeom>
            <a:noFill/>
            <a:ln w="9525">
              <a:noFill/>
              <a:miter lim="800000"/>
              <a:headEnd/>
              <a:tailEnd/>
            </a:ln>
            <a:effectLst/>
          </p:spPr>
          <p:txBody>
            <a:bodyPr lIns="0" tIns="0" rIns="0" bIns="0">
              <a:spAutoFit/>
            </a:bodyPr>
            <a:lstStyle/>
            <a:p>
              <a:pPr defTabSz="978315">
                <a:defRPr/>
              </a:pPr>
              <a:r>
                <a:rPr lang="en-GB" sz="1500">
                  <a:solidFill>
                    <a:srgbClr val="000000"/>
                  </a:solidFill>
                  <a:cs typeface="Arial" charset="0"/>
                </a:rPr>
                <a:t>CONFIDENTIAL</a:t>
              </a:r>
            </a:p>
          </p:txBody>
        </p:sp>
        <p:sp>
          <p:nvSpPr>
            <p:cNvPr id="6" name="McK Document" hidden="1"/>
            <p:cNvSpPr txBox="1">
              <a:spLocks noChangeArrowheads="1"/>
            </p:cNvSpPr>
            <p:nvPr userDrawn="1"/>
          </p:nvSpPr>
          <p:spPr bwMode="auto">
            <a:xfrm>
              <a:off x="1663" y="3049"/>
              <a:ext cx="3167" cy="143"/>
            </a:xfrm>
            <a:prstGeom prst="rect">
              <a:avLst/>
            </a:prstGeom>
            <a:noFill/>
            <a:ln w="9525">
              <a:noFill/>
              <a:miter lim="800000"/>
              <a:headEnd/>
              <a:tailEnd/>
            </a:ln>
            <a:effectLst/>
          </p:spPr>
          <p:txBody>
            <a:bodyPr lIns="0" tIns="0" rIns="0" bIns="0">
              <a:spAutoFit/>
            </a:bodyPr>
            <a:lstStyle/>
            <a:p>
              <a:pPr defTabSz="978315">
                <a:defRPr/>
              </a:pPr>
              <a:r>
                <a:rPr lang="en-GB" sz="1500">
                  <a:solidFill>
                    <a:srgbClr val="000000"/>
                  </a:solidFill>
                  <a:cs typeface="Arial" charset="0"/>
                </a:rPr>
                <a:t>Document</a:t>
              </a:r>
            </a:p>
          </p:txBody>
        </p:sp>
        <p:sp>
          <p:nvSpPr>
            <p:cNvPr id="7" name="McK Date" hidden="1"/>
            <p:cNvSpPr txBox="1">
              <a:spLocks noChangeArrowheads="1"/>
            </p:cNvSpPr>
            <p:nvPr userDrawn="1"/>
          </p:nvSpPr>
          <p:spPr bwMode="auto">
            <a:xfrm>
              <a:off x="1663" y="3216"/>
              <a:ext cx="3167" cy="143"/>
            </a:xfrm>
            <a:prstGeom prst="rect">
              <a:avLst/>
            </a:prstGeom>
            <a:noFill/>
            <a:ln w="9525">
              <a:noFill/>
              <a:miter lim="800000"/>
              <a:headEnd/>
              <a:tailEnd/>
            </a:ln>
            <a:effectLst/>
          </p:spPr>
          <p:txBody>
            <a:bodyPr lIns="0" tIns="0" rIns="0" bIns="0">
              <a:spAutoFit/>
            </a:bodyPr>
            <a:lstStyle/>
            <a:p>
              <a:pPr defTabSz="978315">
                <a:defRPr/>
              </a:pPr>
              <a:r>
                <a:rPr lang="en-GB" sz="1500">
                  <a:solidFill>
                    <a:srgbClr val="000000"/>
                  </a:solidFill>
                  <a:cs typeface="Arial" charset="0"/>
                </a:rPr>
                <a:t>Date</a:t>
              </a:r>
            </a:p>
          </p:txBody>
        </p:sp>
        <p:sp>
          <p:nvSpPr>
            <p:cNvPr id="8" name="McK Disclaimer" hidden="1"/>
            <p:cNvSpPr>
              <a:spLocks noChangeArrowheads="1"/>
            </p:cNvSpPr>
            <p:nvPr userDrawn="1">
              <p:custDataLst>
                <p:tags r:id="rId1"/>
              </p:custDataLst>
            </p:nvPr>
          </p:nvSpPr>
          <p:spPr bwMode="auto">
            <a:xfrm>
              <a:off x="1663" y="3759"/>
              <a:ext cx="2303" cy="570"/>
            </a:xfrm>
            <a:prstGeom prst="rect">
              <a:avLst/>
            </a:prstGeom>
            <a:noFill/>
            <a:ln w="9525">
              <a:noFill/>
              <a:miter lim="800000"/>
              <a:headEnd/>
              <a:tailEnd/>
            </a:ln>
            <a:effectLst/>
          </p:spPr>
          <p:txBody>
            <a:bodyPr lIns="0" tIns="0" rIns="0" bIns="0">
              <a:spAutoFit/>
            </a:bodyPr>
            <a:lstStyle/>
            <a:p>
              <a:pPr defTabSz="860075" eaLnBrk="0" hangingPunct="0">
                <a:defRPr/>
              </a:pPr>
              <a:r>
                <a:rPr lang="en-GB" sz="1000">
                  <a:solidFill>
                    <a:srgbClr val="000000"/>
                  </a:solidFill>
                  <a:cs typeface="Arial" charset="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Working Draft Text" hidden="1"/>
          <p:cNvSpPr>
            <a:spLocks noChangeArrowheads="1"/>
          </p:cNvSpPr>
          <p:nvPr/>
        </p:nvSpPr>
        <p:spPr bwMode="auto">
          <a:xfrm>
            <a:off x="428625" y="349250"/>
            <a:ext cx="3108325" cy="261938"/>
          </a:xfrm>
          <a:prstGeom prst="rect">
            <a:avLst/>
          </a:prstGeom>
          <a:noFill/>
          <a:ln w="9525">
            <a:noFill/>
            <a:miter lim="800000"/>
            <a:headEnd/>
            <a:tailEnd/>
          </a:ln>
          <a:effectLst/>
        </p:spPr>
        <p:txBody>
          <a:bodyPr lIns="0" tIns="0" rIns="0" bIns="0">
            <a:spAutoFit/>
          </a:bodyPr>
          <a:lstStyle/>
          <a:p>
            <a:pPr defTabSz="957259">
              <a:buFontTx/>
              <a:buChar char="•"/>
              <a:tabLst>
                <a:tab pos="921625" algn="l"/>
              </a:tabLst>
              <a:defRPr/>
            </a:pPr>
            <a:r>
              <a:rPr lang="en-GB" sz="1700">
                <a:solidFill>
                  <a:srgbClr val="FE2424"/>
                </a:solidFill>
                <a:cs typeface="Arial" charset="0"/>
              </a:rPr>
              <a:t>Working Draft    </a:t>
            </a:r>
          </a:p>
        </p:txBody>
      </p:sp>
      <p:sp>
        <p:nvSpPr>
          <p:cNvPr id="10" name="Working Draft" hidden="1"/>
          <p:cNvSpPr txBox="1">
            <a:spLocks noChangeArrowheads="1"/>
          </p:cNvSpPr>
          <p:nvPr/>
        </p:nvSpPr>
        <p:spPr bwMode="auto">
          <a:xfrm>
            <a:off x="428625" y="593725"/>
            <a:ext cx="3836988" cy="187325"/>
          </a:xfrm>
          <a:prstGeom prst="rect">
            <a:avLst/>
          </a:prstGeom>
          <a:noFill/>
          <a:ln w="9525">
            <a:noFill/>
            <a:miter lim="800000"/>
            <a:headEnd/>
            <a:tailEnd/>
          </a:ln>
          <a:effectLst/>
        </p:spPr>
        <p:txBody>
          <a:bodyPr wrap="none" lIns="0" tIns="0" rIns="0" bIns="0">
            <a:spAutoFit/>
          </a:bodyPr>
          <a:lstStyle/>
          <a:p>
            <a:pPr defTabSz="978315">
              <a:defRPr/>
            </a:pPr>
            <a:r>
              <a:rPr lang="en-GB" sz="1200">
                <a:solidFill>
                  <a:srgbClr val="000000"/>
                </a:solidFill>
                <a:cs typeface="Arial" charset="0"/>
              </a:rPr>
              <a:t>Last Modified 13/07/2004 20:06:11 GMT Standard Time</a:t>
            </a:r>
          </a:p>
        </p:txBody>
      </p:sp>
      <p:sp>
        <p:nvSpPr>
          <p:cNvPr id="11" name="Printed" hidden="1"/>
          <p:cNvSpPr txBox="1">
            <a:spLocks noChangeArrowheads="1"/>
          </p:cNvSpPr>
          <p:nvPr/>
        </p:nvSpPr>
        <p:spPr bwMode="auto">
          <a:xfrm>
            <a:off x="428625" y="815975"/>
            <a:ext cx="3405188" cy="188913"/>
          </a:xfrm>
          <a:prstGeom prst="rect">
            <a:avLst/>
          </a:prstGeom>
          <a:noFill/>
          <a:ln w="9525">
            <a:noFill/>
            <a:miter lim="800000"/>
            <a:headEnd/>
            <a:tailEnd/>
          </a:ln>
          <a:effectLst/>
        </p:spPr>
        <p:txBody>
          <a:bodyPr wrap="none" lIns="0" tIns="0" rIns="0" bIns="0">
            <a:spAutoFit/>
          </a:bodyPr>
          <a:lstStyle/>
          <a:p>
            <a:pPr defTabSz="978315">
              <a:defRPr/>
            </a:pPr>
            <a:r>
              <a:rPr lang="en-GB" sz="1200">
                <a:solidFill>
                  <a:srgbClr val="000000"/>
                </a:solidFill>
                <a:cs typeface="Arial" charset="0"/>
              </a:rPr>
              <a:t>Printed 13/07/2004 11:03:10 GMT Standard Time</a:t>
            </a:r>
          </a:p>
        </p:txBody>
      </p:sp>
      <p:sp>
        <p:nvSpPr>
          <p:cNvPr id="12" name="doc id"/>
          <p:cNvSpPr>
            <a:spLocks noChangeArrowheads="1"/>
          </p:cNvSpPr>
          <p:nvPr/>
        </p:nvSpPr>
        <p:spPr bwMode="auto">
          <a:xfrm>
            <a:off x="8915400" y="2744788"/>
            <a:ext cx="0" cy="139700"/>
          </a:xfrm>
          <a:prstGeom prst="rect">
            <a:avLst/>
          </a:prstGeom>
          <a:noFill/>
          <a:ln w="9525">
            <a:noFill/>
            <a:miter lim="800000"/>
            <a:headEnd/>
            <a:tailEnd/>
          </a:ln>
          <a:effectLst/>
        </p:spPr>
        <p:txBody>
          <a:bodyPr wrap="none" lIns="0" tIns="0" rIns="0" bIns="0">
            <a:spAutoFit/>
          </a:bodyPr>
          <a:lstStyle/>
          <a:p>
            <a:pPr algn="r" defTabSz="957259">
              <a:defRPr/>
            </a:pPr>
            <a:endParaRPr lang="en-GB" sz="900">
              <a:solidFill>
                <a:srgbClr val="000000"/>
              </a:solidFill>
              <a:cs typeface="Arial" charset="0"/>
            </a:endParaRPr>
          </a:p>
        </p:txBody>
      </p:sp>
      <p:sp>
        <p:nvSpPr>
          <p:cNvPr id="13314" name="Rectangle 2"/>
          <p:cNvSpPr>
            <a:spLocks noGrp="1" noChangeArrowheads="1"/>
          </p:cNvSpPr>
          <p:nvPr>
            <p:ph type="ctrTitle"/>
          </p:nvPr>
        </p:nvSpPr>
        <p:spPr>
          <a:xfrm>
            <a:off x="947607" y="2758426"/>
            <a:ext cx="7242306" cy="615553"/>
          </a:xfrm>
        </p:spPr>
        <p:txBody>
          <a:bodyPr lIns="0" tIns="0" rIns="0" bIns="0" anchor="t">
            <a:spAutoFit/>
          </a:bodyPr>
          <a:lstStyle>
            <a:lvl1pPr algn="ctr">
              <a:defRPr sz="4000" b="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13315" name="Rectangle 3"/>
          <p:cNvSpPr>
            <a:spLocks noGrp="1" noChangeArrowheads="1"/>
          </p:cNvSpPr>
          <p:nvPr>
            <p:ph type="subTitle" idx="1"/>
          </p:nvPr>
        </p:nvSpPr>
        <p:spPr>
          <a:xfrm>
            <a:off x="2086354" y="4557963"/>
            <a:ext cx="5126796" cy="264019"/>
          </a:xfrm>
        </p:spPr>
        <p:txBody>
          <a:bodyPr lIns="0" tIns="0" rIns="0" bIns="0">
            <a:spAutoFit/>
          </a:bodyPr>
          <a:lstStyle>
            <a:lvl1pPr marL="0" indent="0" algn="ctr">
              <a:buNone/>
              <a:defRPr>
                <a:solidFill>
                  <a:schemeClr val="tx1"/>
                </a:solidFill>
                <a:latin typeface="Arial" pitchFamily="34" charset="0"/>
                <a:cs typeface="Arial" pitchFamily="34" charset="0"/>
              </a:defRPr>
            </a:lvl1pPr>
          </a:lstStyle>
          <a:p>
            <a:r>
              <a:rPr lang="en-US" dirty="0" smtClean="0"/>
              <a:t>Click to edit Master subtitle style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53642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182563" indent="-182563">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4" name="pg num"/>
          <p:cNvSpPr>
            <a:spLocks noGrp="1" noChangeArrowheads="1"/>
          </p:cNvSpPr>
          <p:nvPr>
            <p:ph type="sldNum" sz="quarter" idx="10"/>
          </p:nvPr>
        </p:nvSpPr>
        <p:spPr>
          <a:ln/>
        </p:spPr>
        <p:txBody>
          <a:bodyPr/>
          <a:lstStyle>
            <a:lvl1pPr>
              <a:defRPr/>
            </a:lvl1pPr>
          </a:lstStyle>
          <a:p>
            <a:fld id="{D2A31678-D2C2-4339-AB7D-010848ECA3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0908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362205"/>
          </a:xfrm>
        </p:spPr>
        <p:txBody>
          <a:bodyPr anchor="t"/>
          <a:lstStyle>
            <a:lvl1pPr algn="l">
              <a:defRPr sz="4100" b="1" cap="a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atin typeface="Arial" pitchFamily="34" charset="0"/>
                <a:cs typeface="Arial" pitchFamily="34" charset="0"/>
              </a:defRPr>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pg num"/>
          <p:cNvSpPr>
            <a:spLocks noGrp="1" noChangeArrowheads="1"/>
          </p:cNvSpPr>
          <p:nvPr>
            <p:ph type="sldNum" sz="quarter" idx="10"/>
          </p:nvPr>
        </p:nvSpPr>
        <p:spPr>
          <a:ln/>
        </p:spPr>
        <p:txBody>
          <a:bodyPr/>
          <a:lstStyle>
            <a:lvl1pPr>
              <a:defRPr/>
            </a:lvl1pPr>
          </a:lstStyle>
          <a:p>
            <a:fld id="{4ED9566D-6C7E-44BF-B81F-C73698BD9E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9678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9771" y="2021442"/>
            <a:ext cx="3887617" cy="4198379"/>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42893" y="2021442"/>
            <a:ext cx="3887617" cy="4198379"/>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g num"/>
          <p:cNvSpPr>
            <a:spLocks noGrp="1" noChangeArrowheads="1"/>
          </p:cNvSpPr>
          <p:nvPr>
            <p:ph type="sldNum" sz="quarter" idx="10"/>
          </p:nvPr>
        </p:nvSpPr>
        <p:spPr>
          <a:ln/>
        </p:spPr>
        <p:txBody>
          <a:bodyPr/>
          <a:lstStyle>
            <a:lvl1pPr>
              <a:defRPr/>
            </a:lvl1pPr>
          </a:lstStyle>
          <a:p>
            <a:fld id="{0F806030-387D-4840-BFC8-128E1ED88C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8141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114192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g num"/>
          <p:cNvSpPr>
            <a:spLocks noGrp="1" noChangeArrowheads="1"/>
          </p:cNvSpPr>
          <p:nvPr>
            <p:ph type="sldNum" sz="quarter" idx="10"/>
          </p:nvPr>
        </p:nvSpPr>
        <p:spPr>
          <a:ln/>
        </p:spPr>
        <p:txBody>
          <a:bodyPr/>
          <a:lstStyle>
            <a:lvl1pPr>
              <a:defRPr/>
            </a:lvl1pPr>
          </a:lstStyle>
          <a:p>
            <a:fld id="{17833B5E-2C49-43A1-8416-C292781548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1578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g num"/>
          <p:cNvSpPr>
            <a:spLocks noGrp="1" noChangeArrowheads="1"/>
          </p:cNvSpPr>
          <p:nvPr>
            <p:ph type="sldNum" sz="quarter" idx="10"/>
          </p:nvPr>
        </p:nvSpPr>
        <p:spPr>
          <a:ln/>
        </p:spPr>
        <p:txBody>
          <a:bodyPr/>
          <a:lstStyle>
            <a:lvl1pPr>
              <a:defRPr/>
            </a:lvl1pPr>
          </a:lstStyle>
          <a:p>
            <a:fld id="{B622C08D-02EB-4FD3-BA1E-8D63469D0E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10127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fld id="{AB9D1ACF-3C86-44C2-B734-282073A374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3590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DB3B59-C040-4B30-A43C-EA1F6DC9A9BD}" type="datetimeFigureOut">
              <a:rPr lang="en-GB" smtClean="0"/>
              <a:pPr/>
              <a:t>10/28/13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79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116135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pg num"/>
          <p:cNvSpPr>
            <a:spLocks noGrp="1" noChangeArrowheads="1"/>
          </p:cNvSpPr>
          <p:nvPr>
            <p:ph type="sldNum" sz="quarter" idx="10"/>
          </p:nvPr>
        </p:nvSpPr>
        <p:spPr>
          <a:ln/>
        </p:spPr>
        <p:txBody>
          <a:bodyPr/>
          <a:lstStyle>
            <a:lvl1pPr>
              <a:defRPr/>
            </a:lvl1pPr>
          </a:lstStyle>
          <a:p>
            <a:fld id="{EB810EF6-982D-4E3A-AA41-C8EE263C54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47360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56691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pg num"/>
          <p:cNvSpPr>
            <a:spLocks noGrp="1" noChangeArrowheads="1"/>
          </p:cNvSpPr>
          <p:nvPr>
            <p:ph type="sldNum" sz="quarter" idx="10"/>
          </p:nvPr>
        </p:nvSpPr>
        <p:spPr>
          <a:ln/>
        </p:spPr>
        <p:txBody>
          <a:bodyPr/>
          <a:lstStyle>
            <a:lvl1pPr>
              <a:defRPr/>
            </a:lvl1pPr>
          </a:lstStyle>
          <a:p>
            <a:fld id="{F17C9EDB-21C6-418C-B158-31F3ADC9C5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83152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g num"/>
          <p:cNvSpPr>
            <a:spLocks noGrp="1" noChangeArrowheads="1"/>
          </p:cNvSpPr>
          <p:nvPr>
            <p:ph type="sldNum" sz="quarter" idx="10"/>
          </p:nvPr>
        </p:nvSpPr>
        <p:spPr>
          <a:ln/>
        </p:spPr>
        <p:txBody>
          <a:bodyPr/>
          <a:lstStyle>
            <a:lvl1pPr>
              <a:defRPr/>
            </a:lvl1pPr>
          </a:lstStyle>
          <a:p>
            <a:fld id="{20A87E5E-749A-4D47-8011-82F3D7877F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563667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99" y="155496"/>
            <a:ext cx="2107412" cy="6064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9241" y="155496"/>
            <a:ext cx="6168353" cy="606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g num"/>
          <p:cNvSpPr>
            <a:spLocks noGrp="1" noChangeArrowheads="1"/>
          </p:cNvSpPr>
          <p:nvPr>
            <p:ph type="sldNum" sz="quarter" idx="10"/>
          </p:nvPr>
        </p:nvSpPr>
        <p:spPr>
          <a:ln/>
        </p:spPr>
        <p:txBody>
          <a:bodyPr/>
          <a:lstStyle>
            <a:lvl1pPr>
              <a:defRPr/>
            </a:lvl1pPr>
          </a:lstStyle>
          <a:p>
            <a:fld id="{8A2C7723-70B1-445C-B44E-497DCF4426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13155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B3B59-C040-4B30-A43C-EA1F6DC9A9BD}" type="datetimeFigureOut">
              <a:rPr lang="en-GB" smtClean="0"/>
              <a:pPr/>
              <a:t>10/28/13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26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DB3B59-C040-4B30-A43C-EA1F6DC9A9BD}" type="datetimeFigureOut">
              <a:rPr lang="en-GB" smtClean="0"/>
              <a:pPr/>
              <a:t>10/28/13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96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DB3B59-C040-4B30-A43C-EA1F6DC9A9BD}" type="datetimeFigureOut">
              <a:rPr lang="en-GB" smtClean="0"/>
              <a:pPr/>
              <a:t>10/28/13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064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DB3B59-C040-4B30-A43C-EA1F6DC9A9BD}" type="datetimeFigureOut">
              <a:rPr lang="en-GB" smtClean="0"/>
              <a:pPr/>
              <a:t>10/28/13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726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B3B59-C040-4B30-A43C-EA1F6DC9A9BD}" type="datetimeFigureOut">
              <a:rPr lang="en-GB" smtClean="0"/>
              <a:pPr/>
              <a:t>10/28/13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18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B3B59-C040-4B30-A43C-EA1F6DC9A9BD}" type="datetimeFigureOut">
              <a:rPr lang="en-GB" smtClean="0"/>
              <a:pPr/>
              <a:t>10/28/13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33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B3B59-C040-4B30-A43C-EA1F6DC9A9BD}" type="datetimeFigureOut">
              <a:rPr lang="en-GB" smtClean="0"/>
              <a:pPr/>
              <a:t>10/28/13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02448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B3B59-C040-4B30-A43C-EA1F6DC9A9BD}" type="datetimeFigureOut">
              <a:rPr lang="en-GB" smtClean="0"/>
              <a:pPr/>
              <a:t>10/28/13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28CD5-4186-45AD-844B-C0E4A2708C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23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chemeClr val="bg1"/>
        </a:solidFill>
        <a:effectLst/>
      </p:bgPr>
    </p:bg>
    <p:spTree>
      <p:nvGrpSpPr>
        <p:cNvPr id="1" name=""/>
        <p:cNvGrpSpPr/>
        <p:nvPr/>
      </p:nvGrpSpPr>
      <p:grpSpPr>
        <a:xfrm>
          <a:off x="0" y="0"/>
          <a:ext cx="0" cy="0"/>
          <a:chOff x="0" y="0"/>
          <a:chExt cx="0" cy="0"/>
        </a:xfrm>
      </p:grpSpPr>
      <p:sp>
        <p:nvSpPr>
          <p:cNvPr id="1030" name="pg num"/>
          <p:cNvSpPr>
            <a:spLocks noGrp="1" noChangeArrowheads="1"/>
          </p:cNvSpPr>
          <p:nvPr>
            <p:ph type="sldNum" sz="quarter" idx="4"/>
          </p:nvPr>
        </p:nvSpPr>
        <p:spPr bwMode="auto">
          <a:xfrm>
            <a:off x="7010400" y="6643688"/>
            <a:ext cx="1905000" cy="1873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latin typeface="Verdana" pitchFamily="34" charset="0"/>
              </a:defRPr>
            </a:lvl1pPr>
          </a:lstStyle>
          <a:p>
            <a:pPr fontAlgn="base">
              <a:spcBef>
                <a:spcPct val="0"/>
              </a:spcBef>
              <a:spcAft>
                <a:spcPct val="0"/>
              </a:spcAft>
            </a:pPr>
            <a:fld id="{23EBC206-A0BE-4B07-B52D-4BD5D1985AC2}" type="slidenum">
              <a:rPr lang="en-US">
                <a:solidFill>
                  <a:srgbClr val="000000"/>
                </a:solidFill>
                <a:cs typeface="Arial" charset="0"/>
              </a:rPr>
              <a:pPr fontAlgn="base">
                <a:spcBef>
                  <a:spcPct val="0"/>
                </a:spcBef>
                <a:spcAft>
                  <a:spcPct val="0"/>
                </a:spcAft>
              </a:pPr>
              <a:t>‹#›</a:t>
            </a:fld>
            <a:endParaRPr lang="en-US">
              <a:solidFill>
                <a:srgbClr val="000000"/>
              </a:solidFill>
              <a:cs typeface="Arial" charset="0"/>
            </a:endParaRPr>
          </a:p>
        </p:txBody>
      </p:sp>
      <p:grpSp>
        <p:nvGrpSpPr>
          <p:cNvPr id="1027" name="McK Slide Elements"/>
          <p:cNvGrpSpPr>
            <a:grpSpLocks/>
          </p:cNvGrpSpPr>
          <p:nvPr/>
        </p:nvGrpSpPr>
        <p:grpSpPr bwMode="auto">
          <a:xfrm>
            <a:off x="125413" y="950913"/>
            <a:ext cx="8793162" cy="5880100"/>
            <a:chOff x="77" y="587"/>
            <a:chExt cx="5429" cy="3630"/>
          </a:xfrm>
        </p:grpSpPr>
        <p:sp>
          <p:nvSpPr>
            <p:cNvPr id="1032" name="McK Measure" hidden="1"/>
            <p:cNvSpPr txBox="1">
              <a:spLocks noChangeArrowheads="1"/>
            </p:cNvSpPr>
            <p:nvPr userDrawn="1"/>
          </p:nvSpPr>
          <p:spPr bwMode="auto">
            <a:xfrm>
              <a:off x="77" y="587"/>
              <a:ext cx="5429" cy="162"/>
            </a:xfrm>
            <a:prstGeom prst="rect">
              <a:avLst/>
            </a:prstGeom>
            <a:noFill/>
            <a:ln w="9525">
              <a:noFill/>
              <a:miter lim="800000"/>
              <a:headEnd/>
              <a:tailEnd/>
            </a:ln>
            <a:effectLst/>
          </p:spPr>
          <p:txBody>
            <a:bodyPr lIns="0" tIns="0" rIns="0" bIns="0">
              <a:spAutoFit/>
            </a:bodyPr>
            <a:lstStyle/>
            <a:p>
              <a:pPr defTabSz="957259">
                <a:defRPr/>
              </a:pPr>
              <a:r>
                <a:rPr lang="en-GB" sz="1700">
                  <a:solidFill>
                    <a:srgbClr val="000000"/>
                  </a:solidFill>
                  <a:cs typeface="Arial" charset="0"/>
                </a:rPr>
                <a:t>Unit of measure</a:t>
              </a:r>
            </a:p>
          </p:txBody>
        </p:sp>
        <p:sp>
          <p:nvSpPr>
            <p:cNvPr id="1033" name="McK Footnote" hidden="1"/>
            <p:cNvSpPr txBox="1">
              <a:spLocks noChangeArrowheads="1"/>
            </p:cNvSpPr>
            <p:nvPr userDrawn="1"/>
          </p:nvSpPr>
          <p:spPr bwMode="auto">
            <a:xfrm>
              <a:off x="79" y="3964"/>
              <a:ext cx="5145" cy="253"/>
            </a:xfrm>
            <a:prstGeom prst="rect">
              <a:avLst/>
            </a:prstGeom>
            <a:noFill/>
            <a:ln w="9525">
              <a:noFill/>
              <a:miter lim="800000"/>
              <a:headEnd/>
              <a:tailEnd/>
            </a:ln>
            <a:effectLst/>
          </p:spPr>
          <p:txBody>
            <a:bodyPr lIns="0" tIns="0" rIns="0" bIns="0">
              <a:spAutoFit/>
            </a:bodyPr>
            <a:lstStyle/>
            <a:p>
              <a:pPr marL="615496" indent="-615496" defTabSz="957259">
                <a:tabLst>
                  <a:tab pos="570144" algn="r"/>
                </a:tabLst>
                <a:defRPr/>
              </a:pPr>
              <a:r>
                <a:rPr lang="en-GB" sz="1200">
                  <a:solidFill>
                    <a:srgbClr val="000000"/>
                  </a:solidFill>
                  <a:cs typeface="Arial" charset="0"/>
                </a:rPr>
                <a:t>	*	Footnote</a:t>
              </a:r>
            </a:p>
            <a:p>
              <a:pPr marL="615496" indent="-615496" defTabSz="957259">
                <a:spcBef>
                  <a:spcPct val="20000"/>
                </a:spcBef>
                <a:tabLst>
                  <a:tab pos="570144" algn="r"/>
                </a:tabLst>
                <a:defRPr/>
              </a:pPr>
              <a:r>
                <a:rPr lang="en-GB" sz="1200">
                  <a:solidFill>
                    <a:srgbClr val="000000"/>
                  </a:solidFill>
                  <a:cs typeface="Arial" charset="0"/>
                </a:rPr>
                <a:t>Source:		Source</a:t>
              </a:r>
            </a:p>
          </p:txBody>
        </p:sp>
      </p:grpSp>
      <p:sp>
        <p:nvSpPr>
          <p:cNvPr id="1052" name="Working Draft" hidden="1"/>
          <p:cNvSpPr txBox="1">
            <a:spLocks noChangeArrowheads="1"/>
          </p:cNvSpPr>
          <p:nvPr/>
        </p:nvSpPr>
        <p:spPr bwMode="auto">
          <a:xfrm rot="5400000">
            <a:off x="8198644" y="2763044"/>
            <a:ext cx="1747837" cy="92075"/>
          </a:xfrm>
          <a:prstGeom prst="rect">
            <a:avLst/>
          </a:prstGeom>
          <a:noFill/>
          <a:ln w="9525">
            <a:noFill/>
            <a:miter lim="800000"/>
            <a:headEnd/>
            <a:tailEnd/>
          </a:ln>
          <a:effectLst/>
        </p:spPr>
        <p:txBody>
          <a:bodyPr wrap="none" lIns="0" tIns="0" rIns="0" bIns="0">
            <a:spAutoFit/>
          </a:bodyPr>
          <a:lstStyle/>
          <a:p>
            <a:pPr defTabSz="978315">
              <a:defRPr/>
            </a:pPr>
            <a:r>
              <a:rPr lang="en-GB" sz="600">
                <a:solidFill>
                  <a:srgbClr val="000000"/>
                </a:solidFill>
                <a:cs typeface="Arial" charset="0"/>
              </a:rPr>
              <a:t>Working Draft - Last Modified 13/07/2004 20:06:11</a:t>
            </a:r>
          </a:p>
        </p:txBody>
      </p:sp>
      <p:sp>
        <p:nvSpPr>
          <p:cNvPr id="1053" name="Printed" hidden="1"/>
          <p:cNvSpPr txBox="1">
            <a:spLocks noChangeArrowheads="1"/>
          </p:cNvSpPr>
          <p:nvPr/>
        </p:nvSpPr>
        <p:spPr bwMode="auto">
          <a:xfrm rot="5400000">
            <a:off x="8578057" y="4304506"/>
            <a:ext cx="989012" cy="92075"/>
          </a:xfrm>
          <a:prstGeom prst="rect">
            <a:avLst/>
          </a:prstGeom>
          <a:noFill/>
          <a:ln w="9525">
            <a:noFill/>
            <a:miter lim="800000"/>
            <a:headEnd/>
            <a:tailEnd/>
          </a:ln>
          <a:effectLst/>
        </p:spPr>
        <p:txBody>
          <a:bodyPr wrap="none" lIns="0" tIns="0" rIns="0" bIns="0">
            <a:spAutoFit/>
          </a:bodyPr>
          <a:lstStyle/>
          <a:p>
            <a:pPr defTabSz="978315">
              <a:defRPr/>
            </a:pPr>
            <a:r>
              <a:rPr lang="en-GB" sz="600">
                <a:solidFill>
                  <a:srgbClr val="000000"/>
                </a:solidFill>
                <a:cs typeface="Arial" charset="0"/>
              </a:rPr>
              <a:t>Printed 13/07/2004 11:03:10</a:t>
            </a:r>
          </a:p>
        </p:txBody>
      </p:sp>
      <p:sp>
        <p:nvSpPr>
          <p:cNvPr id="2" name="Rectangle 58"/>
          <p:cNvSpPr>
            <a:spLocks noGrp="1" noChangeArrowheads="1"/>
          </p:cNvSpPr>
          <p:nvPr>
            <p:ph type="body" idx="1"/>
          </p:nvPr>
        </p:nvSpPr>
        <p:spPr bwMode="auto">
          <a:xfrm>
            <a:off x="611188" y="2020888"/>
            <a:ext cx="8020050" cy="4198937"/>
          </a:xfrm>
          <a:prstGeom prst="rect">
            <a:avLst/>
          </a:prstGeom>
          <a:noFill/>
          <a:ln w="9525">
            <a:noFill/>
            <a:miter lim="800000"/>
            <a:headEnd/>
            <a:tailEnd/>
          </a:ln>
        </p:spPr>
        <p:txBody>
          <a:bodyPr vert="horz" wrap="square" lIns="97717" tIns="48859" rIns="97717" bIns="48859" numCol="1" anchor="t" anchorCtr="0" compatLnSpc="1">
            <a:prstTxWarp prst="textNoShape">
              <a:avLst/>
            </a:prstTxWarp>
          </a:bodyPr>
          <a:lstStyle/>
          <a:p>
            <a:pPr lvl="0"/>
            <a:r>
              <a:rPr lang="en-US" smtClean="0"/>
              <a:t>Click to edit Master text styles</a:t>
            </a:r>
          </a:p>
        </p:txBody>
      </p:sp>
      <p:sp>
        <p:nvSpPr>
          <p:cNvPr id="1031" name="Rectangle 63"/>
          <p:cNvSpPr>
            <a:spLocks noGrp="1" noChangeArrowheads="1"/>
          </p:cNvSpPr>
          <p:nvPr>
            <p:ph type="title"/>
          </p:nvPr>
        </p:nvSpPr>
        <p:spPr bwMode="auto">
          <a:xfrm>
            <a:off x="200025" y="155575"/>
            <a:ext cx="7678738" cy="1166813"/>
          </a:xfrm>
          <a:prstGeom prst="rect">
            <a:avLst/>
          </a:prstGeom>
          <a:noFill/>
          <a:ln w="9525">
            <a:noFill/>
            <a:miter lim="800000"/>
            <a:headEnd/>
            <a:tailEnd/>
          </a:ln>
        </p:spPr>
        <p:txBody>
          <a:bodyPr vert="horz" wrap="square" lIns="97717" tIns="48859" rIns="97717" bIns="48859" numCol="1" anchor="ctr" anchorCtr="0" compatLnSpc="1">
            <a:prstTxWarp prst="textNoShape">
              <a:avLst/>
            </a:prstTxWarp>
          </a:bodyPr>
          <a:lstStyle/>
          <a:p>
            <a:pPr lvl="0"/>
            <a:r>
              <a:rPr lang="en-GB" smtClean="0"/>
              <a:t>Title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65093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txStyles>
    <p:titleStyle>
      <a:lvl1pPr algn="l" defTabSz="955675" rtl="0" fontAlgn="base">
        <a:spcBef>
          <a:spcPct val="0"/>
        </a:spcBef>
        <a:spcAft>
          <a:spcPct val="0"/>
        </a:spcAft>
        <a:defRPr sz="3200" b="1">
          <a:solidFill>
            <a:schemeClr val="tx1"/>
          </a:solidFill>
          <a:latin typeface="Arial" pitchFamily="34" charset="0"/>
          <a:ea typeface="+mj-ea"/>
          <a:cs typeface="Arial" pitchFamily="34" charset="0"/>
        </a:defRPr>
      </a:lvl1pPr>
      <a:lvl2pPr algn="l" defTabSz="955675" rtl="0" fontAlgn="base">
        <a:spcBef>
          <a:spcPct val="0"/>
        </a:spcBef>
        <a:spcAft>
          <a:spcPct val="0"/>
        </a:spcAft>
        <a:defRPr sz="3200" b="1">
          <a:solidFill>
            <a:schemeClr val="tx1"/>
          </a:solidFill>
          <a:latin typeface="Arial" charset="0"/>
          <a:cs typeface="Arial" charset="0"/>
        </a:defRPr>
      </a:lvl2pPr>
      <a:lvl3pPr algn="l" defTabSz="955675" rtl="0" fontAlgn="base">
        <a:spcBef>
          <a:spcPct val="0"/>
        </a:spcBef>
        <a:spcAft>
          <a:spcPct val="0"/>
        </a:spcAft>
        <a:defRPr sz="3200" b="1">
          <a:solidFill>
            <a:schemeClr val="tx1"/>
          </a:solidFill>
          <a:latin typeface="Arial" charset="0"/>
          <a:cs typeface="Arial" charset="0"/>
        </a:defRPr>
      </a:lvl3pPr>
      <a:lvl4pPr algn="l" defTabSz="955675" rtl="0" fontAlgn="base">
        <a:spcBef>
          <a:spcPct val="0"/>
        </a:spcBef>
        <a:spcAft>
          <a:spcPct val="0"/>
        </a:spcAft>
        <a:defRPr sz="3200" b="1">
          <a:solidFill>
            <a:schemeClr val="tx1"/>
          </a:solidFill>
          <a:latin typeface="Arial" charset="0"/>
          <a:cs typeface="Arial" charset="0"/>
        </a:defRPr>
      </a:lvl4pPr>
      <a:lvl5pPr algn="l" defTabSz="955675" rtl="0" fontAlgn="base">
        <a:spcBef>
          <a:spcPct val="0"/>
        </a:spcBef>
        <a:spcAft>
          <a:spcPct val="0"/>
        </a:spcAft>
        <a:defRPr sz="3200" b="1">
          <a:solidFill>
            <a:schemeClr val="tx1"/>
          </a:solidFill>
          <a:latin typeface="Arial" charset="0"/>
          <a:cs typeface="Arial" charset="0"/>
        </a:defRPr>
      </a:lvl5pPr>
      <a:lvl6pPr marL="466481" algn="l" defTabSz="957259" rtl="0" eaLnBrk="1" fontAlgn="base" hangingPunct="1">
        <a:spcBef>
          <a:spcPct val="0"/>
        </a:spcBef>
        <a:spcAft>
          <a:spcPct val="0"/>
        </a:spcAft>
        <a:defRPr sz="3200" b="1">
          <a:solidFill>
            <a:schemeClr val="tx1"/>
          </a:solidFill>
          <a:latin typeface="Verdana" pitchFamily="34" charset="0"/>
        </a:defRPr>
      </a:lvl6pPr>
      <a:lvl7pPr marL="932962" algn="l" defTabSz="957259" rtl="0" eaLnBrk="1" fontAlgn="base" hangingPunct="1">
        <a:spcBef>
          <a:spcPct val="0"/>
        </a:spcBef>
        <a:spcAft>
          <a:spcPct val="0"/>
        </a:spcAft>
        <a:defRPr sz="3200" b="1">
          <a:solidFill>
            <a:schemeClr val="tx1"/>
          </a:solidFill>
          <a:latin typeface="Verdana" pitchFamily="34" charset="0"/>
        </a:defRPr>
      </a:lvl7pPr>
      <a:lvl8pPr marL="1399443" algn="l" defTabSz="957259" rtl="0" eaLnBrk="1" fontAlgn="base" hangingPunct="1">
        <a:spcBef>
          <a:spcPct val="0"/>
        </a:spcBef>
        <a:spcAft>
          <a:spcPct val="0"/>
        </a:spcAft>
        <a:defRPr sz="3200" b="1">
          <a:solidFill>
            <a:schemeClr val="tx1"/>
          </a:solidFill>
          <a:latin typeface="Verdana" pitchFamily="34" charset="0"/>
        </a:defRPr>
      </a:lvl8pPr>
      <a:lvl9pPr marL="1865925" algn="l" defTabSz="957259" rtl="0" eaLnBrk="1" fontAlgn="base" hangingPunct="1">
        <a:spcBef>
          <a:spcPct val="0"/>
        </a:spcBef>
        <a:spcAft>
          <a:spcPct val="0"/>
        </a:spcAft>
        <a:defRPr sz="3200" b="1">
          <a:solidFill>
            <a:schemeClr val="tx1"/>
          </a:solidFill>
          <a:latin typeface="Verdana" pitchFamily="34" charset="0"/>
        </a:defRPr>
      </a:lvl9pPr>
    </p:titleStyle>
    <p:bodyStyle>
      <a:lvl1pPr marL="182563" indent="-182563" algn="l" defTabSz="955675" rtl="0" fontAlgn="base">
        <a:spcBef>
          <a:spcPct val="0"/>
        </a:spcBef>
        <a:spcAft>
          <a:spcPct val="0"/>
        </a:spcAft>
        <a:buBlip>
          <a:blip r:embed="rId13"/>
        </a:buBlip>
        <a:tabLst>
          <a:tab pos="920750" algn="l"/>
        </a:tabLst>
        <a:defRPr sz="1700">
          <a:solidFill>
            <a:schemeClr val="tx1"/>
          </a:solidFill>
          <a:latin typeface="Arial" pitchFamily="34" charset="0"/>
          <a:ea typeface="+mn-ea"/>
          <a:cs typeface="Arial" pitchFamily="34" charset="0"/>
        </a:defRPr>
      </a:lvl1pPr>
      <a:lvl2pPr marL="514350" indent="-201613" algn="l" defTabSz="955675" rtl="0" fontAlgn="base">
        <a:spcBef>
          <a:spcPct val="0"/>
        </a:spcBef>
        <a:spcAft>
          <a:spcPct val="0"/>
        </a:spcAft>
        <a:buChar char="•"/>
        <a:tabLst>
          <a:tab pos="920750" algn="l"/>
        </a:tabLst>
        <a:defRPr sz="1700">
          <a:solidFill>
            <a:schemeClr val="tx1"/>
          </a:solidFill>
          <a:latin typeface="Arial" pitchFamily="34" charset="0"/>
          <a:cs typeface="Arial" pitchFamily="34" charset="0"/>
        </a:defRPr>
      </a:lvl2pPr>
      <a:lvl3pPr marL="920750" indent="-201613" algn="l" defTabSz="955675" rtl="0" fontAlgn="base">
        <a:spcBef>
          <a:spcPct val="0"/>
        </a:spcBef>
        <a:spcAft>
          <a:spcPct val="0"/>
        </a:spcAft>
        <a:buChar char="•"/>
        <a:tabLst>
          <a:tab pos="920750" algn="l"/>
        </a:tabLst>
        <a:defRPr sz="1700">
          <a:solidFill>
            <a:schemeClr val="tx1"/>
          </a:solidFill>
          <a:latin typeface="Arial" pitchFamily="34" charset="0"/>
          <a:cs typeface="Arial" pitchFamily="34" charset="0"/>
        </a:defRPr>
      </a:lvl3pPr>
      <a:lvl4pPr marL="1330325" indent="-204788" algn="l" defTabSz="955675" rtl="0" fontAlgn="base">
        <a:spcBef>
          <a:spcPct val="0"/>
        </a:spcBef>
        <a:spcAft>
          <a:spcPct val="0"/>
        </a:spcAft>
        <a:buChar char="•"/>
        <a:tabLst>
          <a:tab pos="920750" algn="l"/>
        </a:tabLst>
        <a:defRPr sz="1700">
          <a:solidFill>
            <a:schemeClr val="tx1"/>
          </a:solidFill>
          <a:latin typeface="Arial" pitchFamily="34" charset="0"/>
          <a:cs typeface="Arial" pitchFamily="34" charset="0"/>
        </a:defRPr>
      </a:lvl4pPr>
      <a:lvl5pPr marL="1736725" indent="-203200" algn="l" defTabSz="955675" rtl="0" fontAlgn="base">
        <a:spcBef>
          <a:spcPct val="0"/>
        </a:spcBef>
        <a:spcAft>
          <a:spcPct val="0"/>
        </a:spcAft>
        <a:buChar char="•"/>
        <a:tabLst>
          <a:tab pos="920750" algn="l"/>
        </a:tabLst>
        <a:defRPr sz="1700">
          <a:solidFill>
            <a:schemeClr val="tx1"/>
          </a:solidFill>
          <a:latin typeface="Arial" pitchFamily="34" charset="0"/>
          <a:cs typeface="Arial" pitchFamily="34" charset="0"/>
        </a:defRPr>
      </a:lvl5pPr>
      <a:lvl6pPr marL="2204448" indent="-204086" algn="l" defTabSz="957259" rtl="0" eaLnBrk="1" fontAlgn="base" hangingPunct="1">
        <a:spcBef>
          <a:spcPct val="0"/>
        </a:spcBef>
        <a:spcAft>
          <a:spcPct val="0"/>
        </a:spcAft>
        <a:buChar char="•"/>
        <a:tabLst>
          <a:tab pos="921625" algn="l"/>
        </a:tabLst>
        <a:defRPr sz="1700">
          <a:solidFill>
            <a:schemeClr val="tx1"/>
          </a:solidFill>
          <a:latin typeface="+mn-lt"/>
        </a:defRPr>
      </a:lvl6pPr>
      <a:lvl7pPr marL="2670929" indent="-204086" algn="l" defTabSz="957259" rtl="0" eaLnBrk="1" fontAlgn="base" hangingPunct="1">
        <a:spcBef>
          <a:spcPct val="0"/>
        </a:spcBef>
        <a:spcAft>
          <a:spcPct val="0"/>
        </a:spcAft>
        <a:buChar char="•"/>
        <a:tabLst>
          <a:tab pos="921625" algn="l"/>
        </a:tabLst>
        <a:defRPr sz="1700">
          <a:solidFill>
            <a:schemeClr val="tx1"/>
          </a:solidFill>
          <a:latin typeface="+mn-lt"/>
        </a:defRPr>
      </a:lvl7pPr>
      <a:lvl8pPr marL="3137410" indent="-204086" algn="l" defTabSz="957259" rtl="0" eaLnBrk="1" fontAlgn="base" hangingPunct="1">
        <a:spcBef>
          <a:spcPct val="0"/>
        </a:spcBef>
        <a:spcAft>
          <a:spcPct val="0"/>
        </a:spcAft>
        <a:buChar char="•"/>
        <a:tabLst>
          <a:tab pos="921625" algn="l"/>
        </a:tabLst>
        <a:defRPr sz="1700">
          <a:solidFill>
            <a:schemeClr val="tx1"/>
          </a:solidFill>
          <a:latin typeface="+mn-lt"/>
        </a:defRPr>
      </a:lvl8pPr>
      <a:lvl9pPr marL="3603891" indent="-204086" algn="l" defTabSz="957259" rtl="0" eaLnBrk="1" fontAlgn="base" hangingPunct="1">
        <a:spcBef>
          <a:spcPct val="0"/>
        </a:spcBef>
        <a:spcAft>
          <a:spcPct val="0"/>
        </a:spcAft>
        <a:buChar char="•"/>
        <a:tabLst>
          <a:tab pos="921625" algn="l"/>
        </a:tabLst>
        <a:defRPr sz="17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t1zHJTXy4oI" TargetMode="External"/><Relationship Id="rId4" Type="http://schemas.openxmlformats.org/officeDocument/2006/relationships/hyperlink" Target="http://www.youtube.com/watch?v=t1zHJTXy4oI&amp;feature=em-share_video_user" TargetMode="External"/><Relationship Id="rId5" Type="http://schemas.openxmlformats.org/officeDocument/2006/relationships/image" Target="https://i1.ytimg.com/vi/t1zHJTXy4oI/mqdefault.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link.brightcove.com/services/player/bcpid1437148260001?bckey=AQ~~,AAAAlwpza3E~,OZFK2jIm_GOcTSjrErp3R0z3ygvUi4hU&amp;bclid=0&amp;bctid=1502809616001" TargetMode="Externa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2"/>
          <p:cNvSpPr txBox="1">
            <a:spLocks/>
          </p:cNvSpPr>
          <p:nvPr/>
        </p:nvSpPr>
        <p:spPr>
          <a:xfrm>
            <a:off x="331173" y="1700808"/>
            <a:ext cx="8485003" cy="4435587"/>
          </a:xfrm>
          <a:prstGeom prst="rect">
            <a:avLst/>
          </a:prstGeom>
        </p:spPr>
        <p:txBody>
          <a:bodyPr anchor="t">
            <a:normAutofit fontScale="92500" lnSpcReduction="20000"/>
          </a:bodyPr>
          <a:lstStyle/>
          <a:p>
            <a:pPr algn="ctr">
              <a:buFontTx/>
              <a:buNone/>
            </a:pPr>
            <a:r>
              <a:rPr lang="en-GB" sz="6500" b="1" dirty="0">
                <a:solidFill>
                  <a:srgbClr val="FF0000"/>
                </a:solidFill>
              </a:rPr>
              <a:t>Comic </a:t>
            </a:r>
            <a:r>
              <a:rPr lang="en-GB" sz="6500" b="1" dirty="0" smtClean="0">
                <a:solidFill>
                  <a:srgbClr val="FF0000"/>
                </a:solidFill>
              </a:rPr>
              <a:t>Relief:</a:t>
            </a:r>
            <a:endParaRPr lang="en-GB" sz="6500" b="1" dirty="0">
              <a:solidFill>
                <a:srgbClr val="FF0000"/>
              </a:solidFill>
            </a:endParaRPr>
          </a:p>
          <a:p>
            <a:pPr algn="ctr">
              <a:buFontTx/>
              <a:buNone/>
            </a:pPr>
            <a:endParaRPr lang="en-GB" sz="4400" b="1" dirty="0" smtClean="0"/>
          </a:p>
          <a:p>
            <a:pPr algn="ctr">
              <a:buFontTx/>
              <a:buNone/>
            </a:pPr>
            <a:r>
              <a:rPr lang="en-GB" sz="5800" b="1" dirty="0" smtClean="0"/>
              <a:t>Educate, Enable, Empower</a:t>
            </a:r>
            <a:endParaRPr lang="en-GB" sz="5800" b="1" dirty="0"/>
          </a:p>
          <a:p>
            <a:pPr algn="ctr">
              <a:buFontTx/>
              <a:buNone/>
            </a:pPr>
            <a:endParaRPr lang="en-GB" sz="4000" b="1" dirty="0"/>
          </a:p>
          <a:p>
            <a:pPr algn="ctr">
              <a:buFontTx/>
              <a:buNone/>
            </a:pPr>
            <a:r>
              <a:rPr lang="en-GB" sz="4000" b="1" dirty="0" err="1" smtClean="0"/>
              <a:t>Soroptimist</a:t>
            </a:r>
            <a:r>
              <a:rPr lang="en-GB" sz="4000" b="1" dirty="0" smtClean="0"/>
              <a:t> International Conference 2013</a:t>
            </a:r>
            <a:endParaRPr lang="en-GB" sz="4000" b="1" dirty="0"/>
          </a:p>
          <a:p>
            <a:pPr marL="342900" marR="0" lvl="0" indent="-342900" algn="ctr" defTabSz="457200" rtl="0" eaLnBrk="1" fontAlgn="auto" latinLnBrk="0" hangingPunct="1">
              <a:lnSpc>
                <a:spcPct val="100000"/>
              </a:lnSpc>
              <a:spcBef>
                <a:spcPct val="20000"/>
              </a:spcBef>
              <a:spcAft>
                <a:spcPts val="0"/>
              </a:spcAft>
              <a:buClrTx/>
              <a:buSzTx/>
              <a:tabLst/>
              <a:defRPr/>
            </a:pPr>
            <a:endParaRPr lang="en-US" sz="2700" b="1" dirty="0" smtClean="0"/>
          </a:p>
          <a:p>
            <a:pPr marL="342900" marR="0" lvl="0" indent="-342900" algn="ctr" defTabSz="457200" rtl="0" eaLnBrk="1" fontAlgn="auto" latinLnBrk="0" hangingPunct="1">
              <a:lnSpc>
                <a:spcPct val="100000"/>
              </a:lnSpc>
              <a:spcBef>
                <a:spcPct val="20000"/>
              </a:spcBef>
              <a:spcAft>
                <a:spcPts val="0"/>
              </a:spcAft>
              <a:buClrTx/>
              <a:buSzTx/>
              <a:tabLst/>
              <a:defRPr/>
            </a:pPr>
            <a:r>
              <a:rPr lang="en-US" sz="2700" b="1" dirty="0" smtClean="0"/>
              <a:t>2</a:t>
            </a:r>
            <a:r>
              <a:rPr lang="en-US" sz="2700" b="1" baseline="30000" dirty="0" smtClean="0"/>
              <a:t>nd</a:t>
            </a:r>
            <a:r>
              <a:rPr lang="en-US" sz="2700" b="1" dirty="0" smtClean="0"/>
              <a:t> November 2013</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700" b="1" dirty="0" smtClean="0"/>
              <a:t> 08.45AM</a:t>
            </a:r>
          </a:p>
          <a:p>
            <a:pPr marL="342900" marR="0" lvl="0" indent="-342900" algn="l" defTabSz="457200" rtl="0" eaLnBrk="1" fontAlgn="auto" latinLnBrk="0" hangingPunct="1">
              <a:lnSpc>
                <a:spcPct val="100000"/>
              </a:lnSpc>
              <a:spcBef>
                <a:spcPct val="20000"/>
              </a:spcBef>
              <a:spcAft>
                <a:spcPts val="0"/>
              </a:spcAft>
              <a:buClrTx/>
              <a:buSzTx/>
              <a:tabLst/>
              <a:defRPr/>
            </a:pPr>
            <a:endParaRPr lang="en-US" sz="2700" dirty="0" smtClean="0">
              <a:solidFill>
                <a:schemeClr val="tx1">
                  <a:tint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4243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549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75799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owerpoint Amends9.jp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206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95750" y="1477935"/>
            <a:ext cx="4800600" cy="4781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242360" y="1477935"/>
            <a:ext cx="3950949" cy="3046988"/>
          </a:xfrm>
          <a:prstGeom prst="rect">
            <a:avLst/>
          </a:prstGeom>
          <a:noFill/>
        </p:spPr>
        <p:txBody>
          <a:bodyPr wrap="square" rtlCol="0">
            <a:spAutoFit/>
          </a:bodyPr>
          <a:lstStyle/>
          <a:p>
            <a:pPr algn="ctr"/>
            <a:r>
              <a:rPr lang="en-GB" sz="3200" dirty="0" smtClean="0">
                <a:solidFill>
                  <a:srgbClr val="92D050"/>
                </a:solidFill>
                <a:latin typeface="Franklin Gothic Book" panose="020B0503020102020204" pitchFamily="34" charset="0"/>
              </a:rPr>
              <a:t>DISADVANTAGED CHILDREN AND ADULTS GAIN ACCESS TO AND ATTAIN A GOOD QUALITY </a:t>
            </a:r>
            <a:r>
              <a:rPr lang="en-GB" sz="3200" b="1" dirty="0" smtClean="0">
                <a:solidFill>
                  <a:srgbClr val="00B050"/>
                </a:solidFill>
                <a:latin typeface="Franklin Gothic Book" panose="020B0503020102020204" pitchFamily="34" charset="0"/>
              </a:rPr>
              <a:t>EDUCATION</a:t>
            </a:r>
            <a:endParaRPr lang="en-GB" sz="3200" b="1" dirty="0" smtClean="0">
              <a:solidFill>
                <a:srgbClr val="00B050"/>
              </a:solidFill>
              <a:latin typeface="Franklin Gothic Demi" panose="020B0703020102020204" pitchFamily="34" charset="0"/>
            </a:endParaRPr>
          </a:p>
        </p:txBody>
      </p:sp>
      <p:sp>
        <p:nvSpPr>
          <p:cNvPr id="4" name="TextBox 3"/>
          <p:cNvSpPr txBox="1"/>
          <p:nvPr/>
        </p:nvSpPr>
        <p:spPr>
          <a:xfrm>
            <a:off x="3848100" y="6359236"/>
            <a:ext cx="5295900" cy="369332"/>
          </a:xfrm>
          <a:prstGeom prst="rect">
            <a:avLst/>
          </a:prstGeom>
          <a:solidFill>
            <a:srgbClr val="E9E9E7"/>
          </a:solidFill>
        </p:spPr>
        <p:txBody>
          <a:bodyPr wrap="square" rtlCol="0">
            <a:spAutoFit/>
          </a:bodyPr>
          <a:lstStyle/>
          <a:p>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32046" y="4630594"/>
            <a:ext cx="1171575" cy="1162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940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The average sub-Saharan African girl from a low-income, rural household gets less than two years of schooling and never learns to read and write, to add and subtract, as opposed to the average sub-Saharan African boy who fully completes primary education. </a:t>
            </a:r>
            <a:endParaRPr lang="en-GB" dirty="0" smtClean="0"/>
          </a:p>
          <a:p>
            <a:pPr marL="0" indent="0">
              <a:buNone/>
            </a:pPr>
            <a:endParaRPr lang="en-GB" dirty="0" smtClean="0"/>
          </a:p>
          <a:p>
            <a:r>
              <a:rPr lang="en-GB" dirty="0" smtClean="0"/>
              <a:t>Worldwide</a:t>
            </a:r>
            <a:r>
              <a:rPr lang="en-GB" dirty="0"/>
              <a:t>, girls constitute over half of the children out of school. </a:t>
            </a:r>
            <a:endParaRPr lang="en-GB" dirty="0" smtClean="0"/>
          </a:p>
          <a:p>
            <a:endParaRPr lang="en-GB" dirty="0" smtClean="0"/>
          </a:p>
          <a:p>
            <a:r>
              <a:rPr lang="en-GB" dirty="0" smtClean="0"/>
              <a:t>Only </a:t>
            </a:r>
            <a:r>
              <a:rPr lang="en-GB" dirty="0"/>
              <a:t>30 </a:t>
            </a:r>
            <a:r>
              <a:rPr lang="en-GB" dirty="0" smtClean="0"/>
              <a:t>per cent </a:t>
            </a:r>
            <a:r>
              <a:rPr lang="en-GB" dirty="0"/>
              <a:t>of all girls are enrolled in secondary school. </a:t>
            </a:r>
            <a:endParaRPr lang="en-GB" dirty="0" smtClean="0"/>
          </a:p>
          <a:p>
            <a:endParaRPr lang="en-GB" dirty="0" smtClean="0"/>
          </a:p>
          <a:p>
            <a:r>
              <a:rPr lang="en-GB" dirty="0" smtClean="0"/>
              <a:t>In </a:t>
            </a:r>
            <a:r>
              <a:rPr lang="en-GB" dirty="0"/>
              <a:t>many countries, less than one third of university students are women. </a:t>
            </a:r>
          </a:p>
        </p:txBody>
      </p:sp>
      <p:sp>
        <p:nvSpPr>
          <p:cNvPr id="3" name="Text Placeholder 2"/>
          <p:cNvSpPr>
            <a:spLocks noGrp="1"/>
          </p:cNvSpPr>
          <p:nvPr>
            <p:ph type="body" sz="quarter" idx="14"/>
          </p:nvPr>
        </p:nvSpPr>
        <p:spPr/>
        <p:txBody>
          <a:bodyPr>
            <a:noAutofit/>
          </a:bodyPr>
          <a:lstStyle/>
          <a:p>
            <a:r>
              <a:rPr lang="en-GB" sz="5400" b="1" dirty="0" smtClean="0"/>
              <a:t>Educate to Empower </a:t>
            </a:r>
            <a:endParaRPr lang="en-GB" sz="5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33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Children born to educated mothers are two times more likely to survive past the age of 5.</a:t>
            </a:r>
          </a:p>
          <a:p>
            <a:r>
              <a:rPr lang="en-GB" dirty="0" smtClean="0"/>
              <a:t>Education </a:t>
            </a:r>
            <a:r>
              <a:rPr lang="en-GB" dirty="0"/>
              <a:t>drastically reduces child marriage. On average, a girl with 7 years of education will marry 4 years later and have 2.2 fewer children.</a:t>
            </a:r>
          </a:p>
          <a:p>
            <a:r>
              <a:rPr lang="en-GB" dirty="0"/>
              <a:t>A girl who completes basic education is three times less likely to contract HIV.</a:t>
            </a:r>
          </a:p>
          <a:p>
            <a:r>
              <a:rPr lang="en-GB" dirty="0" smtClean="0"/>
              <a:t>Knowledge </a:t>
            </a:r>
            <a:r>
              <a:rPr lang="en-GB" dirty="0"/>
              <a:t>and skills learned at school will be passed onto her parents and the community.</a:t>
            </a:r>
          </a:p>
          <a:p>
            <a:r>
              <a:rPr lang="en-GB" dirty="0"/>
              <a:t>Education empowers girls by introducing new ways of thinking about traditions and issues, and challenges traditionally held gender roles.</a:t>
            </a:r>
          </a:p>
          <a:p>
            <a:r>
              <a:rPr lang="en-GB" dirty="0"/>
              <a:t>Education helps a girl to respect herself and to be respected by others.</a:t>
            </a:r>
          </a:p>
          <a:p>
            <a:r>
              <a:rPr lang="en-GB" dirty="0" smtClean="0"/>
              <a:t>Education </a:t>
            </a:r>
            <a:r>
              <a:rPr lang="en-GB" dirty="0"/>
              <a:t>is essential for a strong economy. One extra year of school boosts a girl’s future wages by 10-20 per cent.</a:t>
            </a:r>
          </a:p>
          <a:p>
            <a:pPr marL="0" indent="0">
              <a:buNone/>
            </a:pPr>
            <a:endParaRPr lang="en-GB" dirty="0"/>
          </a:p>
        </p:txBody>
      </p:sp>
      <p:sp>
        <p:nvSpPr>
          <p:cNvPr id="3" name="Text Placeholder 2"/>
          <p:cNvSpPr>
            <a:spLocks noGrp="1"/>
          </p:cNvSpPr>
          <p:nvPr>
            <p:ph type="body" sz="quarter" idx="14"/>
          </p:nvPr>
        </p:nvSpPr>
        <p:spPr/>
        <p:txBody>
          <a:bodyPr>
            <a:normAutofit/>
          </a:bodyPr>
          <a:lstStyle/>
          <a:p>
            <a:r>
              <a:rPr lang="en-GB" sz="4800" b="1" dirty="0" smtClean="0"/>
              <a:t>Empower to Lead</a:t>
            </a:r>
            <a:endParaRPr lang="en-GB" sz="4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0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smtClean="0"/>
              <a:t>Education </a:t>
            </a:r>
            <a:r>
              <a:rPr lang="en-GB" dirty="0"/>
              <a:t>fosters critical thinking skills, which are essential for effective leaders and democracy. </a:t>
            </a:r>
            <a:endParaRPr lang="en-GB" dirty="0" smtClean="0"/>
          </a:p>
          <a:p>
            <a:endParaRPr lang="en-GB" dirty="0"/>
          </a:p>
          <a:p>
            <a:r>
              <a:rPr lang="en-GB" dirty="0" smtClean="0"/>
              <a:t>More </a:t>
            </a:r>
            <a:r>
              <a:rPr lang="en-GB" dirty="0"/>
              <a:t>women are needed to solve global </a:t>
            </a:r>
            <a:r>
              <a:rPr lang="en-GB" dirty="0" smtClean="0"/>
              <a:t>problems</a:t>
            </a:r>
            <a:r>
              <a:rPr lang="en-GB" dirty="0"/>
              <a:t>.</a:t>
            </a:r>
          </a:p>
          <a:p>
            <a:pPr marL="0" indent="0">
              <a:buNone/>
            </a:pPr>
            <a:endParaRPr lang="en-GB" dirty="0"/>
          </a:p>
        </p:txBody>
      </p:sp>
      <p:sp>
        <p:nvSpPr>
          <p:cNvPr id="3" name="Text Placeholder 2"/>
          <p:cNvSpPr>
            <a:spLocks noGrp="1"/>
          </p:cNvSpPr>
          <p:nvPr>
            <p:ph type="body" sz="quarter" idx="14"/>
          </p:nvPr>
        </p:nvSpPr>
        <p:spPr/>
        <p:txBody>
          <a:bodyPr>
            <a:normAutofit/>
          </a:bodyPr>
          <a:lstStyle/>
          <a:p>
            <a:r>
              <a:rPr lang="en-GB" sz="4800" b="1" dirty="0" smtClean="0"/>
              <a:t>Empower to Lead cont.</a:t>
            </a:r>
            <a:endParaRPr lang="en-GB" sz="4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20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3526" y="1431759"/>
            <a:ext cx="4936076" cy="4927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242360" y="1477935"/>
            <a:ext cx="3950949" cy="2554545"/>
          </a:xfrm>
          <a:prstGeom prst="rect">
            <a:avLst/>
          </a:prstGeom>
          <a:noFill/>
        </p:spPr>
        <p:txBody>
          <a:bodyPr wrap="square" rtlCol="0">
            <a:spAutoFit/>
          </a:bodyPr>
          <a:lstStyle/>
          <a:p>
            <a:pPr algn="ctr"/>
            <a:r>
              <a:rPr lang="en-GB" sz="3200" dirty="0" smtClean="0">
                <a:solidFill>
                  <a:srgbClr val="FF3300"/>
                </a:solidFill>
                <a:latin typeface="Franklin Gothic Book" panose="020B0503020102020204" pitchFamily="34" charset="0"/>
              </a:rPr>
              <a:t>WOMEN AND GIRLS </a:t>
            </a:r>
            <a:r>
              <a:rPr lang="en-GB" sz="3200" dirty="0" smtClean="0">
                <a:solidFill>
                  <a:srgbClr val="FF6600"/>
                </a:solidFill>
                <a:latin typeface="Franklin Gothic Book" panose="020B0503020102020204" pitchFamily="34" charset="0"/>
              </a:rPr>
              <a:t>ARE EQUAL AND RESPECTED MEMBERS OF SOCIETY</a:t>
            </a:r>
            <a:endParaRPr lang="en-GB" sz="3200" b="1" dirty="0" smtClean="0">
              <a:solidFill>
                <a:srgbClr val="FF6600"/>
              </a:solidFill>
              <a:latin typeface="Franklin Gothic Demi" panose="020B0703020102020204" pitchFamily="34" charset="0"/>
            </a:endParaRPr>
          </a:p>
        </p:txBody>
      </p:sp>
      <p:sp>
        <p:nvSpPr>
          <p:cNvPr id="4" name="TextBox 3"/>
          <p:cNvSpPr txBox="1"/>
          <p:nvPr/>
        </p:nvSpPr>
        <p:spPr>
          <a:xfrm>
            <a:off x="3848100" y="6359236"/>
            <a:ext cx="5295900" cy="369332"/>
          </a:xfrm>
          <a:prstGeom prst="rect">
            <a:avLst/>
          </a:prstGeom>
          <a:solidFill>
            <a:srgbClr val="E9E9E7"/>
          </a:solidFill>
        </p:spPr>
        <p:txBody>
          <a:bodyPr wrap="square" rtlCol="0">
            <a:spAutoFit/>
          </a:bodyPr>
          <a:lstStyle/>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3959" y="4171950"/>
            <a:ext cx="1047750" cy="148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38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5"/>
            <a:ext cx="8229600" cy="1143000"/>
          </a:xfrm>
        </p:spPr>
        <p:txBody>
          <a:bodyPr>
            <a:noAutofit/>
          </a:bodyPr>
          <a:lstStyle/>
          <a:p>
            <a:r>
              <a:rPr lang="en-US" sz="6000" b="1" dirty="0" smtClean="0">
                <a:solidFill>
                  <a:srgbClr val="FF0000"/>
                </a:solidFill>
              </a:rPr>
              <a:t>Uphill all the way</a:t>
            </a:r>
            <a:endParaRPr lang="en-US" sz="6000" b="1" dirty="0">
              <a:solidFill>
                <a:srgbClr val="FF0000"/>
              </a:solidFill>
            </a:endParaRPr>
          </a:p>
        </p:txBody>
      </p:sp>
      <p:sp>
        <p:nvSpPr>
          <p:cNvPr id="6" name="Content Placeholder 5"/>
          <p:cNvSpPr>
            <a:spLocks noGrp="1"/>
          </p:cNvSpPr>
          <p:nvPr>
            <p:ph idx="1"/>
          </p:nvPr>
        </p:nvSpPr>
        <p:spPr>
          <a:xfrm>
            <a:off x="269875" y="1145495"/>
            <a:ext cx="8416926" cy="5712505"/>
          </a:xfrm>
        </p:spPr>
        <p:txBody>
          <a:bodyPr>
            <a:normAutofit/>
          </a:bodyPr>
          <a:lstStyle/>
          <a:p>
            <a:r>
              <a:rPr lang="en-US" sz="2800" dirty="0" smtClean="0"/>
              <a:t>Women’s </a:t>
            </a:r>
            <a:r>
              <a:rPr lang="en-US" sz="2800" dirty="0"/>
              <a:t>rights organizations get very little support for their work</a:t>
            </a:r>
            <a:r>
              <a:rPr lang="en-US" sz="2800" dirty="0" smtClean="0"/>
              <a:t>…</a:t>
            </a:r>
          </a:p>
          <a:p>
            <a:pPr marL="0" indent="0">
              <a:buNone/>
            </a:pPr>
            <a:endParaRPr lang="en-US" sz="2800" dirty="0" smtClean="0"/>
          </a:p>
          <a:p>
            <a:r>
              <a:rPr lang="en-US" sz="2800" dirty="0" smtClean="0"/>
              <a:t>“….women’s </a:t>
            </a:r>
            <a:r>
              <a:rPr lang="en-US" sz="2800" dirty="0"/>
              <a:t>rights organizations, networks and movements are drastically underfunded, making up less than 10</a:t>
            </a:r>
            <a:r>
              <a:rPr lang="en-US" sz="2800" dirty="0" smtClean="0"/>
              <a:t>% of </a:t>
            </a:r>
            <a:r>
              <a:rPr lang="en-US" sz="2800" dirty="0"/>
              <a:t>philanthropic giving in both Europe and the United States</a:t>
            </a:r>
            <a:r>
              <a:rPr lang="en-US" sz="2800" dirty="0" smtClean="0"/>
              <a:t>.” </a:t>
            </a:r>
            <a:endParaRPr lang="en-US" sz="2400" dirty="0" smtClean="0">
              <a:solidFill>
                <a:srgbClr val="FF0000"/>
              </a:solidFill>
            </a:endParaRPr>
          </a:p>
          <a:p>
            <a:endParaRPr lang="en-US" sz="2800" dirty="0" smtClean="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31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pic>
        <p:nvPicPr>
          <p:cNvPr id="7170" name="Picture 2" descr="http://1.bp.blogspot.com/-EpNgOaZbbUc/UPvdR7-aU3I/AAAAAAAAZM0/fDHbwowjw2s/s1600/If+you+want+to+go+fast+go+alone+if+you+want+to+go+far+go+together.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7748" y="404665"/>
            <a:ext cx="8744732" cy="62368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58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endParaRPr lang="en-GB" dirty="0"/>
          </a:p>
          <a:p>
            <a:r>
              <a:rPr lang="en-GB" dirty="0"/>
              <a:t>We’ve so far raised over £900m and helped to change millions of lives as a result.</a:t>
            </a:r>
          </a:p>
          <a:p>
            <a:r>
              <a:rPr lang="en-GB" dirty="0"/>
              <a:t>Comic Relief cash has been at work in over 70 countries around the world since it began in 1985.</a:t>
            </a:r>
          </a:p>
          <a:p>
            <a:r>
              <a:rPr lang="en-GB" dirty="0"/>
              <a:t>Comic Relief supports work in the UK as well as overseas and has funded 15,786 projects in the UK to date and many hundreds internationally.</a:t>
            </a:r>
          </a:p>
          <a:p>
            <a:r>
              <a:rPr lang="en-GB" dirty="0"/>
              <a:t>Contrary to popular belief, we work all year round, fighting poverty and social injustice in the UK and across the world.</a:t>
            </a:r>
          </a:p>
          <a:p>
            <a:endParaRPr lang="en-GB" dirty="0" smtClean="0"/>
          </a:p>
          <a:p>
            <a:endParaRPr lang="en-GB" dirty="0"/>
          </a:p>
          <a:p>
            <a:endParaRPr lang="en-GB" dirty="0" smtClean="0"/>
          </a:p>
          <a:p>
            <a:endParaRPr lang="en-GB" dirty="0"/>
          </a:p>
          <a:p>
            <a:endParaRPr lang="en-GB" dirty="0"/>
          </a:p>
        </p:txBody>
      </p:sp>
      <p:sp>
        <p:nvSpPr>
          <p:cNvPr id="3" name="Text Placeholder 2"/>
          <p:cNvSpPr>
            <a:spLocks noGrp="1"/>
          </p:cNvSpPr>
          <p:nvPr>
            <p:ph type="body" sz="quarter" idx="14"/>
          </p:nvPr>
        </p:nvSpPr>
        <p:spPr/>
        <p:txBody>
          <a:bodyPr>
            <a:normAutofit fontScale="92500" lnSpcReduction="20000"/>
          </a:bodyPr>
          <a:lstStyle/>
          <a:p>
            <a:r>
              <a:rPr lang="en-GB" b="1" dirty="0"/>
              <a:t>What’s Happened in 25 years at Comic Relief?</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5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What a little bit of money can buy</a:t>
            </a:r>
            <a:endParaRPr lang="en-GB" b="1" dirty="0">
              <a:solidFill>
                <a:srgbClr val="FF0000"/>
              </a:solidFill>
            </a:endParaRPr>
          </a:p>
        </p:txBody>
      </p:sp>
      <p:graphicFrame>
        <p:nvGraphicFramePr>
          <p:cNvPr id="4" name="Content Placeholder 3"/>
          <p:cNvGraphicFramePr>
            <a:graphicFrameLocks noGrp="1"/>
          </p:cNvGraphicFramePr>
          <p:nvPr>
            <p:ph idx="1"/>
          </p:nvPr>
        </p:nvGraphicFramePr>
        <p:xfrm>
          <a:off x="323528" y="1412777"/>
          <a:ext cx="8568952" cy="5322879"/>
        </p:xfrm>
        <a:graphic>
          <a:graphicData uri="http://schemas.openxmlformats.org/drawingml/2006/table">
            <a:tbl>
              <a:tblPr firstRow="1" bandRow="1">
                <a:tableStyleId>{16D9F66E-5EB9-4882-86FB-DCBF35E3C3E4}</a:tableStyleId>
              </a:tblPr>
              <a:tblGrid>
                <a:gridCol w="792088"/>
                <a:gridCol w="216024"/>
                <a:gridCol w="7560840"/>
              </a:tblGrid>
              <a:tr h="876704">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dirty="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latin typeface="Arial" pitchFamily="34" charset="0"/>
                          <a:ea typeface="SimSun"/>
                          <a:cs typeface="Arial" pitchFamily="34" charset="0"/>
                        </a:rPr>
                        <a:t>Could pay for text messages to be sent to fifteen young women in the UK who self-harm, providing urgent advice and support when they need it most</a:t>
                      </a:r>
                      <a:endParaRPr lang="en-GB" sz="1800" b="0" dirty="0" smtClean="0">
                        <a:solidFill>
                          <a:schemeClr val="tx1"/>
                        </a:solidFill>
                        <a:latin typeface="Arial" pitchFamily="34" charset="0"/>
                        <a:cs typeface="Arial" pitchFamily="34" charset="0"/>
                      </a:endParaRPr>
                    </a:p>
                  </a:txBody>
                  <a:tcPr/>
                </a:tc>
              </a:tr>
              <a:tr h="876704">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Arial" pitchFamily="34" charset="0"/>
                          <a:ea typeface="+mn-ea"/>
                          <a:cs typeface="Arial" pitchFamily="34" charset="0"/>
                        </a:rPr>
                        <a:t>Could pay for 10 children in Uganda to be tested for malaria so they can get a quick diagnosis and receive the life-saving treatment they desperately need</a:t>
                      </a:r>
                      <a:endParaRPr lang="en-GB" sz="1800" dirty="0" smtClean="0">
                        <a:solidFill>
                          <a:schemeClr val="tx1"/>
                        </a:solidFill>
                        <a:latin typeface="Arial" pitchFamily="34" charset="0"/>
                        <a:cs typeface="Arial" pitchFamily="34" charset="0"/>
                      </a:endParaRPr>
                    </a:p>
                  </a:txBody>
                  <a:tcPr/>
                </a:tc>
              </a:tr>
              <a:tr h="851488">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itchFamily="34" charset="0"/>
                          <a:ea typeface="SimSun"/>
                          <a:cs typeface="Arial" pitchFamily="34" charset="0"/>
                        </a:rPr>
                        <a:t>Could pay for a young carer in the UK to meet a specially trained support worker to help them cope with their responsibilities at home and deal with any other problems they face</a:t>
                      </a:r>
                      <a:endParaRPr lang="en-GB" sz="1800" dirty="0" smtClean="0">
                        <a:solidFill>
                          <a:schemeClr val="tx1"/>
                        </a:solidFill>
                        <a:latin typeface="Arial" pitchFamily="34" charset="0"/>
                        <a:cs typeface="Arial" pitchFamily="34" charset="0"/>
                      </a:endParaRPr>
                    </a:p>
                  </a:txBody>
                  <a:tcPr/>
                </a:tc>
              </a:tr>
              <a:tr h="876704">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Arial" pitchFamily="34" charset="0"/>
                          <a:ea typeface="+mn-ea"/>
                          <a:cs typeface="Arial" pitchFamily="34" charset="0"/>
                        </a:rPr>
                        <a:t>Could provide a child living in poverty in Africa with a pair of glasses so that they can learn to read and write in school.</a:t>
                      </a:r>
                      <a:endParaRPr lang="en-GB" sz="1800" dirty="0" smtClean="0">
                        <a:solidFill>
                          <a:schemeClr val="tx1"/>
                        </a:solidFill>
                        <a:latin typeface="Arial" pitchFamily="34" charset="0"/>
                        <a:cs typeface="Arial" pitchFamily="34" charset="0"/>
                      </a:endParaRPr>
                    </a:p>
                  </a:txBody>
                  <a:tcPr/>
                </a:tc>
              </a:tr>
              <a:tr h="851488">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Arial" pitchFamily="34" charset="0"/>
                          <a:ea typeface="+mn-ea"/>
                          <a:cs typeface="Arial" pitchFamily="34" charset="0"/>
                        </a:rPr>
                        <a:t>Could provide a warm meal at a safe house for a mother and child who have fled domestic abuse</a:t>
                      </a:r>
                      <a:r>
                        <a:rPr lang="en-GB" sz="1800" kern="1200" baseline="0" dirty="0" smtClean="0">
                          <a:solidFill>
                            <a:schemeClr val="tx1"/>
                          </a:solidFill>
                          <a:latin typeface="Arial" pitchFamily="34" charset="0"/>
                          <a:ea typeface="+mn-ea"/>
                          <a:cs typeface="Arial" pitchFamily="34" charset="0"/>
                        </a:rPr>
                        <a:t> in the UK</a:t>
                      </a:r>
                      <a:endParaRPr lang="en-GB" sz="1800" kern="1200" dirty="0" smtClean="0">
                        <a:solidFill>
                          <a:schemeClr val="tx1"/>
                        </a:solidFill>
                        <a:latin typeface="Arial" pitchFamily="34" charset="0"/>
                        <a:ea typeface="+mn-ea"/>
                        <a:cs typeface="Arial" pitchFamily="34" charset="0"/>
                      </a:endParaRPr>
                    </a:p>
                  </a:txBody>
                  <a:tcPr/>
                </a:tc>
              </a:tr>
              <a:tr h="851488">
                <a:tc>
                  <a:txBody>
                    <a:bodyPr/>
                    <a:lstStyle/>
                    <a:p>
                      <a:pPr algn="ctr"/>
                      <a:endParaRPr lang="en-GB" sz="1800" b="1" dirty="0">
                        <a:solidFill>
                          <a:schemeClr val="tx1"/>
                        </a:solidFill>
                        <a:latin typeface="Arial" pitchFamily="34" charset="0"/>
                        <a:cs typeface="Arial" pitchFamily="34" charset="0"/>
                      </a:endParaRPr>
                    </a:p>
                  </a:txBody>
                  <a:tcPr anchor="ctr"/>
                </a:tc>
                <a:tc>
                  <a:txBody>
                    <a:bodyPr/>
                    <a:lstStyle/>
                    <a:p>
                      <a:endParaRPr lang="en-GB" sz="1800" dirty="0">
                        <a:solidFill>
                          <a:schemeClr val="tx1"/>
                        </a:solidFill>
                        <a:latin typeface="Arial" pitchFamily="34" charset="0"/>
                        <a:cs typeface="Arial" pitchFamily="34" charset="0"/>
                      </a:endParaRPr>
                    </a:p>
                  </a:txBody>
                  <a:tcPr>
                    <a:no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itchFamily="34" charset="0"/>
                          <a:ea typeface="SimSun"/>
                          <a:cs typeface="Arial" pitchFamily="34" charset="0"/>
                        </a:rPr>
                        <a:t>Could pay for a check up for a child living on the streets in Uganda to ensure they get the medical help they might need.</a:t>
                      </a:r>
                      <a:endParaRPr lang="en-GB" sz="1800" dirty="0" smtClean="0">
                        <a:solidFill>
                          <a:schemeClr val="tx1"/>
                        </a:solidFill>
                        <a:latin typeface="Arial" pitchFamily="34" charset="0"/>
                        <a:cs typeface="Arial" pitchFamily="34" charset="0"/>
                      </a:endParaRPr>
                    </a:p>
                  </a:txBody>
                  <a:tcPr/>
                </a:tc>
              </a:tr>
            </a:tbl>
          </a:graphicData>
        </a:graphic>
      </p:graphicFrame>
      <p:sp>
        <p:nvSpPr>
          <p:cNvPr id="5" name="TextBox 4"/>
          <p:cNvSpPr txBox="1"/>
          <p:nvPr/>
        </p:nvSpPr>
        <p:spPr>
          <a:xfrm>
            <a:off x="467544" y="1700808"/>
            <a:ext cx="504056" cy="369332"/>
          </a:xfrm>
          <a:prstGeom prst="rect">
            <a:avLst/>
          </a:prstGeom>
          <a:noFill/>
        </p:spPr>
        <p:txBody>
          <a:bodyPr wrap="square" rtlCol="0">
            <a:spAutoFit/>
          </a:bodyPr>
          <a:lstStyle/>
          <a:p>
            <a:r>
              <a:rPr lang="en-GB" b="1" dirty="0" smtClean="0"/>
              <a:t>£1</a:t>
            </a:r>
            <a:endParaRPr lang="en-GB" b="1" dirty="0"/>
          </a:p>
        </p:txBody>
      </p:sp>
      <p:sp>
        <p:nvSpPr>
          <p:cNvPr id="6" name="TextBox 5"/>
          <p:cNvSpPr txBox="1"/>
          <p:nvPr/>
        </p:nvSpPr>
        <p:spPr>
          <a:xfrm>
            <a:off x="467544" y="3501008"/>
            <a:ext cx="576064" cy="369332"/>
          </a:xfrm>
          <a:prstGeom prst="rect">
            <a:avLst/>
          </a:prstGeom>
          <a:noFill/>
        </p:spPr>
        <p:txBody>
          <a:bodyPr wrap="square" rtlCol="0">
            <a:spAutoFit/>
          </a:bodyPr>
          <a:lstStyle/>
          <a:p>
            <a:r>
              <a:rPr lang="en-GB" b="1" dirty="0" smtClean="0"/>
              <a:t>£10</a:t>
            </a:r>
            <a:endParaRPr lang="en-GB" b="1" dirty="0"/>
          </a:p>
        </p:txBody>
      </p:sp>
      <p:sp>
        <p:nvSpPr>
          <p:cNvPr id="7" name="TextBox 6"/>
          <p:cNvSpPr txBox="1"/>
          <p:nvPr/>
        </p:nvSpPr>
        <p:spPr>
          <a:xfrm>
            <a:off x="467544" y="5229200"/>
            <a:ext cx="504056" cy="369332"/>
          </a:xfrm>
          <a:prstGeom prst="rect">
            <a:avLst/>
          </a:prstGeom>
          <a:noFill/>
        </p:spPr>
        <p:txBody>
          <a:bodyPr wrap="square" rtlCol="0">
            <a:spAutoFit/>
          </a:bodyPr>
          <a:lstStyle/>
          <a:p>
            <a:r>
              <a:rPr lang="en-GB" b="1" dirty="0" smtClean="0"/>
              <a:t>£5</a:t>
            </a:r>
            <a:endParaRPr lang="en-GB" b="1" dirty="0"/>
          </a:p>
        </p:txBody>
      </p:sp>
      <p:sp>
        <p:nvSpPr>
          <p:cNvPr id="8" name="TextBox 7"/>
          <p:cNvSpPr txBox="1"/>
          <p:nvPr/>
        </p:nvSpPr>
        <p:spPr>
          <a:xfrm>
            <a:off x="467544" y="4365104"/>
            <a:ext cx="504056" cy="369332"/>
          </a:xfrm>
          <a:prstGeom prst="rect">
            <a:avLst/>
          </a:prstGeom>
          <a:noFill/>
        </p:spPr>
        <p:txBody>
          <a:bodyPr wrap="square" rtlCol="0">
            <a:spAutoFit/>
          </a:bodyPr>
          <a:lstStyle/>
          <a:p>
            <a:r>
              <a:rPr lang="en-GB" b="1" dirty="0" smtClean="0"/>
              <a:t>£1</a:t>
            </a:r>
            <a:endParaRPr lang="en-GB" b="1" dirty="0"/>
          </a:p>
        </p:txBody>
      </p:sp>
      <p:sp>
        <p:nvSpPr>
          <p:cNvPr id="9" name="TextBox 8"/>
          <p:cNvSpPr txBox="1"/>
          <p:nvPr/>
        </p:nvSpPr>
        <p:spPr>
          <a:xfrm>
            <a:off x="467544" y="2564904"/>
            <a:ext cx="504056" cy="369332"/>
          </a:xfrm>
          <a:prstGeom prst="rect">
            <a:avLst/>
          </a:prstGeom>
          <a:noFill/>
        </p:spPr>
        <p:txBody>
          <a:bodyPr wrap="square" rtlCol="0">
            <a:spAutoFit/>
          </a:bodyPr>
          <a:lstStyle/>
          <a:p>
            <a:r>
              <a:rPr lang="en-GB" b="1" dirty="0" smtClean="0"/>
              <a:t>£4</a:t>
            </a:r>
            <a:endParaRPr lang="en-GB" b="1" dirty="0"/>
          </a:p>
        </p:txBody>
      </p:sp>
      <p:sp>
        <p:nvSpPr>
          <p:cNvPr id="10" name="TextBox 9"/>
          <p:cNvSpPr txBox="1"/>
          <p:nvPr/>
        </p:nvSpPr>
        <p:spPr>
          <a:xfrm>
            <a:off x="467544" y="6093296"/>
            <a:ext cx="504056" cy="369332"/>
          </a:xfrm>
          <a:prstGeom prst="rect">
            <a:avLst/>
          </a:prstGeom>
          <a:noFill/>
        </p:spPr>
        <p:txBody>
          <a:bodyPr wrap="square" rtlCol="0">
            <a:spAutoFit/>
          </a:bodyPr>
          <a:lstStyle/>
          <a:p>
            <a:r>
              <a:rPr lang="en-GB" b="1" dirty="0" smtClean="0"/>
              <a:t>£2</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9331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0632" y="17395"/>
            <a:ext cx="8843368" cy="2070011"/>
          </a:xfrm>
        </p:spPr>
        <p:txBody>
          <a:bodyPr>
            <a:normAutofit/>
          </a:bodyPr>
          <a:lstStyle/>
          <a:p>
            <a:r>
              <a:rPr lang="en-US" sz="3200" dirty="0"/>
              <a:t>If women could move such mountains with </a:t>
            </a:r>
            <a:r>
              <a:rPr lang="en-US" sz="3200" dirty="0" smtClean="0"/>
              <a:t>so little, </a:t>
            </a:r>
            <a:r>
              <a:rPr lang="en-US" sz="3200" dirty="0"/>
              <a:t>what could they do with a 100, with 500, with a billion?</a:t>
            </a:r>
            <a:r>
              <a:rPr lang="en-US" sz="3200" dirty="0" smtClean="0"/>
              <a:t>?</a:t>
            </a:r>
            <a:endParaRPr lang="en-US" sz="3200" dirty="0"/>
          </a:p>
        </p:txBody>
      </p:sp>
      <p:pic>
        <p:nvPicPr>
          <p:cNvPr id="4" name="Content Placeholder 4"/>
          <p:cNvPicPr>
            <a:picLocks noChangeAspect="1"/>
          </p:cNvPicPr>
          <p:nvPr/>
        </p:nvPicPr>
        <p:blipFill>
          <a:blip r:embed="rId3"/>
          <a:srcRect t="-657" b="-657"/>
          <a:stretch>
            <a:fillRect/>
          </a:stretch>
        </p:blipFill>
        <p:spPr>
          <a:xfrm>
            <a:off x="2514724" y="1774151"/>
            <a:ext cx="4467225" cy="4525963"/>
          </a:xfrm>
          <a:prstGeom prst="rect">
            <a:avLst/>
          </a:prstGeom>
        </p:spPr>
      </p:pic>
      <p:sp>
        <p:nvSpPr>
          <p:cNvPr id="3" name="Content Placeholder 2"/>
          <p:cNvSpPr>
            <a:spLocks noGrp="1"/>
          </p:cNvSpPr>
          <p:nvPr>
            <p:ph idx="1"/>
          </p:nvPr>
        </p:nvSpPr>
        <p:spPr>
          <a:xfrm>
            <a:off x="422407" y="3496406"/>
            <a:ext cx="8229600" cy="2351436"/>
          </a:xfrm>
        </p:spPr>
        <p:txBody>
          <a:bodyPr>
            <a:noAutofit/>
          </a:bodyPr>
          <a:lstStyle/>
          <a:p>
            <a:pPr marL="0" indent="0" algn="r">
              <a:buNone/>
            </a:pPr>
            <a:r>
              <a:rPr lang="en-US" sz="6000" b="1" dirty="0" smtClean="0"/>
              <a:t>….. They could transform the entire world!</a:t>
            </a:r>
            <a:br>
              <a:rPr lang="en-US" sz="6000" b="1" dirty="0" smtClean="0"/>
            </a:br>
            <a:endParaRPr lang="en-US" sz="6000" b="1" dirty="0"/>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88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r>
              <a:rPr lang="en-GB" u="sng" dirty="0">
                <a:solidFill>
                  <a:srgbClr val="0000FF"/>
                </a:solidFill>
                <a:ea typeface="Calibri"/>
                <a:cs typeface="Times New Roman"/>
                <a:hlinkClick r:id="rId3"/>
              </a:rPr>
              <a:t>http://www.youtube.com/watch?v=t1zHJTXy4oI</a:t>
            </a:r>
            <a:endParaRPr lang="en-GB" dirty="0"/>
          </a:p>
        </p:txBody>
      </p:sp>
      <p:pic>
        <p:nvPicPr>
          <p:cNvPr id="1026" name="Picture 2" descr="https://i1.ytimg.com/vi/t1zHJTXy4oI/mqdefault.jpg">
            <a:hlinkClick r:id="rId4"/>
          </p:cNvPr>
          <p:cNvPicPr>
            <a:picLocks noChangeAspect="1" noChangeArrowheads="1"/>
          </p:cNvPicPr>
          <p:nvPr/>
        </p:nvPicPr>
        <p:blipFill>
          <a:blip r:link="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0780" y="1916832"/>
            <a:ext cx="4743450" cy="2609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01315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0" indent="0">
              <a:buNone/>
            </a:pPr>
            <a:endParaRPr lang="en-GB" dirty="0"/>
          </a:p>
          <a:p>
            <a:r>
              <a:rPr lang="en-GB" sz="3600" b="1" dirty="0">
                <a:solidFill>
                  <a:srgbClr val="FF0000"/>
                </a:solidFill>
              </a:rPr>
              <a:t>Our mission is to drive positive change through the power of entertainment. </a:t>
            </a:r>
          </a:p>
          <a:p>
            <a:endParaRPr lang="en-GB" b="1" dirty="0"/>
          </a:p>
          <a:p>
            <a:pPr marL="0" indent="0">
              <a:buNone/>
            </a:pPr>
            <a:r>
              <a:rPr lang="en-GB" dirty="0"/>
              <a:t>Since we first set up shop in 1985, we’ve been doing three main things…</a:t>
            </a:r>
          </a:p>
          <a:p>
            <a:pPr marL="0" indent="0">
              <a:buNone/>
            </a:pPr>
            <a:endParaRPr lang="en-GB" dirty="0"/>
          </a:p>
          <a:p>
            <a:r>
              <a:rPr lang="en-GB" dirty="0"/>
              <a:t>We raise millions of pounds through two big fundraising campaigns – Red Nose Day and Sport Relief. </a:t>
            </a:r>
          </a:p>
          <a:p>
            <a:r>
              <a:rPr lang="en-GB" dirty="0"/>
              <a:t>We spend that money in the best possible way to tackle the root causes of poverty and social injustice. </a:t>
            </a:r>
          </a:p>
          <a:p>
            <a:r>
              <a:rPr lang="en-GB" dirty="0"/>
              <a:t>We use the power of our brand to raise awareness of the issues that we care most about. </a:t>
            </a:r>
          </a:p>
          <a:p>
            <a:pPr marL="0" indent="0">
              <a:buNone/>
            </a:pPr>
            <a:endParaRPr lang="en-GB" dirty="0"/>
          </a:p>
          <a:p>
            <a:endParaRPr lang="en-GB" dirty="0"/>
          </a:p>
          <a:p>
            <a:endParaRPr lang="en-GB" dirty="0"/>
          </a:p>
        </p:txBody>
      </p:sp>
      <p:sp>
        <p:nvSpPr>
          <p:cNvPr id="3" name="Text Placeholder 2"/>
          <p:cNvSpPr>
            <a:spLocks noGrp="1"/>
          </p:cNvSpPr>
          <p:nvPr>
            <p:ph type="body" sz="quarter" idx="14"/>
          </p:nvPr>
        </p:nvSpPr>
        <p:spPr/>
        <p:txBody>
          <a:bodyPr>
            <a:normAutofit/>
          </a:bodyPr>
          <a:lstStyle/>
          <a:p>
            <a:r>
              <a:rPr lang="en-GB" b="1" dirty="0"/>
              <a:t>What is Comic </a:t>
            </a:r>
            <a:r>
              <a:rPr lang="en-GB" b="1" dirty="0" smtClean="0"/>
              <a:t>Relief?</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5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circle(in)">
                                      <p:cBhvr>
                                        <p:cTn id="7" dur="20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circle(in)">
                                      <p:cBhvr>
                                        <p:cTn id="12" dur="20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circle(in)">
                                      <p:cBhvr>
                                        <p:cTn id="1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endParaRPr lang="en-GB" dirty="0" smtClean="0"/>
          </a:p>
          <a:p>
            <a:pPr marL="0" indent="0">
              <a:buNone/>
            </a:pPr>
            <a:endParaRPr lang="en-GB" dirty="0"/>
          </a:p>
          <a:p>
            <a:endParaRPr lang="en-GB" dirty="0" smtClean="0"/>
          </a:p>
          <a:p>
            <a:endParaRPr lang="en-GB" dirty="0"/>
          </a:p>
          <a:p>
            <a:endParaRPr lang="en-GB" dirty="0" smtClean="0"/>
          </a:p>
          <a:p>
            <a:r>
              <a:rPr lang="en-GB" dirty="0">
                <a:hlinkClick r:id="rId2"/>
              </a:rPr>
              <a:t>Click</a:t>
            </a:r>
            <a:endParaRPr lang="en-GB" dirty="0"/>
          </a:p>
          <a:p>
            <a:endParaRPr lang="en-GB" dirty="0"/>
          </a:p>
          <a:p>
            <a:endParaRPr lang="en-GB" dirty="0"/>
          </a:p>
        </p:txBody>
      </p:sp>
      <p:sp>
        <p:nvSpPr>
          <p:cNvPr id="3" name="Text Placeholder 2"/>
          <p:cNvSpPr>
            <a:spLocks noGrp="1"/>
          </p:cNvSpPr>
          <p:nvPr>
            <p:ph type="body" sz="quarter" idx="14"/>
          </p:nvPr>
        </p:nvSpPr>
        <p:spPr/>
        <p:txBody>
          <a:bodyPr>
            <a:normAutofit fontScale="92500" lnSpcReduction="20000"/>
          </a:bodyPr>
          <a:lstStyle/>
          <a:p>
            <a:r>
              <a:rPr lang="en-GB" b="1" dirty="0" smtClean="0"/>
              <a:t>Positive </a:t>
            </a:r>
            <a:r>
              <a:rPr lang="en-GB" b="1" dirty="0"/>
              <a:t>change through the power of entertainment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71800" y="1844824"/>
            <a:ext cx="5807918" cy="339783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177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GB" dirty="0"/>
              <a:t>70% of the world’s poorest people are </a:t>
            </a:r>
            <a:r>
              <a:rPr lang="en-GB" dirty="0" smtClean="0"/>
              <a:t>women</a:t>
            </a:r>
          </a:p>
          <a:p>
            <a:r>
              <a:rPr lang="en-GB" dirty="0" smtClean="0"/>
              <a:t>Women </a:t>
            </a:r>
            <a:r>
              <a:rPr lang="en-GB" dirty="0"/>
              <a:t>own only 1% of the world’s </a:t>
            </a:r>
            <a:r>
              <a:rPr lang="en-GB" dirty="0" smtClean="0"/>
              <a:t>property</a:t>
            </a:r>
          </a:p>
          <a:p>
            <a:r>
              <a:rPr lang="en-GB" dirty="0" smtClean="0"/>
              <a:t>55</a:t>
            </a:r>
            <a:r>
              <a:rPr lang="en-GB" dirty="0"/>
              <a:t>% of those not enrolled in school are </a:t>
            </a:r>
            <a:r>
              <a:rPr lang="en-GB" dirty="0" smtClean="0"/>
              <a:t>girls</a:t>
            </a:r>
          </a:p>
          <a:p>
            <a:r>
              <a:rPr lang="en-GB" dirty="0" smtClean="0"/>
              <a:t>66</a:t>
            </a:r>
            <a:r>
              <a:rPr lang="en-GB" dirty="0"/>
              <a:t>% of illiterate people are </a:t>
            </a:r>
            <a:r>
              <a:rPr lang="en-GB" dirty="0" smtClean="0"/>
              <a:t>women</a:t>
            </a:r>
            <a:endParaRPr lang="en-GB" dirty="0"/>
          </a:p>
          <a:p>
            <a:r>
              <a:rPr lang="en-GB" dirty="0"/>
              <a:t> Domestic violence is the largest cause of women’s injury and death, leading to more deaths and disability among women aged 15-44 than malaria, war, traffic accidents, and cancer. It is estimated that 1 in 3 women in Africa experiences violence in the </a:t>
            </a:r>
            <a:r>
              <a:rPr lang="en-GB" dirty="0" smtClean="0"/>
              <a:t>home </a:t>
            </a:r>
          </a:p>
          <a:p>
            <a:r>
              <a:rPr lang="en-GB" dirty="0" smtClean="0"/>
              <a:t>The </a:t>
            </a:r>
            <a:r>
              <a:rPr lang="en-GB" dirty="0"/>
              <a:t>World Health Organisation (WHO) estimates that female genital mutilation (FGM) has affected as many as 138 million women and girls in Africa, and the numbers continue to rise at a rate of approximately 2 million per </a:t>
            </a:r>
            <a:r>
              <a:rPr lang="en-GB" dirty="0" smtClean="0"/>
              <a:t>year</a:t>
            </a:r>
          </a:p>
          <a:p>
            <a:r>
              <a:rPr lang="en-GB" dirty="0" smtClean="0"/>
              <a:t>27</a:t>
            </a:r>
            <a:r>
              <a:rPr lang="en-GB" dirty="0"/>
              <a:t>% of girls aged 15-19 in sub Saharan Africa have been married </a:t>
            </a:r>
            <a:endParaRPr lang="en-GB" dirty="0" smtClean="0"/>
          </a:p>
          <a:p>
            <a:r>
              <a:rPr lang="en-GB" dirty="0" smtClean="0"/>
              <a:t>28</a:t>
            </a:r>
            <a:r>
              <a:rPr lang="en-GB" dirty="0"/>
              <a:t>% </a:t>
            </a:r>
            <a:r>
              <a:rPr lang="en-GB" dirty="0" smtClean="0"/>
              <a:t>of girls have </a:t>
            </a:r>
            <a:r>
              <a:rPr lang="en-GB" dirty="0"/>
              <a:t>given birth by age </a:t>
            </a:r>
            <a:r>
              <a:rPr lang="en-GB" dirty="0" smtClean="0"/>
              <a:t>18</a:t>
            </a:r>
            <a:endParaRPr lang="en-GB" dirty="0"/>
          </a:p>
        </p:txBody>
      </p:sp>
      <p:sp>
        <p:nvSpPr>
          <p:cNvPr id="3" name="Text Placeholder 2"/>
          <p:cNvSpPr>
            <a:spLocks noGrp="1"/>
          </p:cNvSpPr>
          <p:nvPr>
            <p:ph type="body" sz="quarter" idx="14"/>
          </p:nvPr>
        </p:nvSpPr>
        <p:spPr/>
        <p:txBody>
          <a:bodyPr>
            <a:normAutofit fontScale="92500" lnSpcReduction="20000"/>
          </a:bodyPr>
          <a:lstStyle/>
          <a:p>
            <a:r>
              <a:rPr lang="en-GB" b="1" dirty="0"/>
              <a:t>What </a:t>
            </a:r>
            <a:r>
              <a:rPr lang="en-GB" b="1" dirty="0" smtClean="0"/>
              <a:t>Happened </a:t>
            </a:r>
            <a:r>
              <a:rPr lang="en-GB" b="1" dirty="0"/>
              <a:t>in 25 years for African </a:t>
            </a:r>
            <a:r>
              <a:rPr lang="en-GB" b="1" dirty="0" smtClean="0"/>
              <a:t>Women?</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77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560" y="548680"/>
            <a:ext cx="7992888" cy="6136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48275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117_RND13_237_SCHOOL_ASSEMBLY_PP-5-45.jp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6858000"/>
          </a:xfrm>
          <a:prstGeom prst="rect">
            <a:avLst/>
          </a:prstGeom>
        </p:spPr>
      </p:pic>
      <p:pic>
        <p:nvPicPr>
          <p:cNvPr id="4098" name="Picture 2" descr="C:\Users\pontso\Pictures\l_5352_2b025445022b980af8d55ad7448cc810.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250" y="1195388"/>
            <a:ext cx="8953500" cy="44672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375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325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fontScale="85000" lnSpcReduction="10000"/>
          </a:bodyPr>
          <a:lstStyle/>
          <a:p>
            <a:r>
              <a:rPr lang="en-GB" b="1" dirty="0" smtClean="0"/>
              <a:t>Some of the things that Comic Relief’s Women and Girls Programme Has Supported</a:t>
            </a:r>
            <a:endParaRPr lang="en-GB"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20346" y="1556792"/>
            <a:ext cx="4555909" cy="49376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31381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McK Disclaimer"/>
  <p:tag name="RESIZE" val="Yes"/>
  <p:tag name="LLEFT" val=" 210.125"/>
  <p:tag name="LTOP" val=" 469.8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al Template">
  <a:themeElements>
    <a:clrScheme name="Universal Template 11">
      <a:dk1>
        <a:srgbClr val="000000"/>
      </a:dk1>
      <a:lt1>
        <a:srgbClr val="FFFFFF"/>
      </a:lt1>
      <a:dk2>
        <a:srgbClr val="000000"/>
      </a:dk2>
      <a:lt2>
        <a:srgbClr val="FFFFFF"/>
      </a:lt2>
      <a:accent1>
        <a:srgbClr val="FFFFFF"/>
      </a:accent1>
      <a:accent2>
        <a:srgbClr val="FE2424"/>
      </a:accent2>
      <a:accent3>
        <a:srgbClr val="FFFFFF"/>
      </a:accent3>
      <a:accent4>
        <a:srgbClr val="000000"/>
      </a:accent4>
      <a:accent5>
        <a:srgbClr val="FFFFFF"/>
      </a:accent5>
      <a:accent6>
        <a:srgbClr val="E62020"/>
      </a:accent6>
      <a:hlink>
        <a:srgbClr val="FE7E7E"/>
      </a:hlink>
      <a:folHlink>
        <a:srgbClr val="FEBEBE"/>
      </a:folHlink>
    </a:clrScheme>
    <a:fontScheme name="Univers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1">
        <a:dk1>
          <a:srgbClr val="000000"/>
        </a:dk1>
        <a:lt1>
          <a:srgbClr val="FFFFFF"/>
        </a:lt1>
        <a:dk2>
          <a:srgbClr val="000000"/>
        </a:dk2>
        <a:lt2>
          <a:srgbClr val="FFFFFF"/>
        </a:lt2>
        <a:accent1>
          <a:srgbClr val="FFFFFF"/>
        </a:accent1>
        <a:accent2>
          <a:srgbClr val="FE2424"/>
        </a:accent2>
        <a:accent3>
          <a:srgbClr val="FFFFFF"/>
        </a:accent3>
        <a:accent4>
          <a:srgbClr val="000000"/>
        </a:accent4>
        <a:accent5>
          <a:srgbClr val="FFFFFF"/>
        </a:accent5>
        <a:accent6>
          <a:srgbClr val="E62020"/>
        </a:accent6>
        <a:hlink>
          <a:srgbClr val="FE7E7E"/>
        </a:hlink>
        <a:folHlink>
          <a:srgbClr val="FEBEB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2167</TotalTime>
  <Words>1016</Words>
  <Application>Microsoft Macintosh PowerPoint</Application>
  <PresentationFormat>On-screen Show (4:3)</PresentationFormat>
  <Paragraphs>99</Paragraphs>
  <Slides>22</Slides>
  <Notes>8</Notes>
  <HiddenSlides>0</HiddenSlides>
  <MMClips>0</MMClips>
  <ScaleCrop>false</ScaleCrop>
  <HeadingPairs>
    <vt:vector size="4" baseType="variant">
      <vt:variant>
        <vt:lpstr>Design Template</vt:lpstr>
      </vt:variant>
      <vt:variant>
        <vt:i4>2</vt:i4>
      </vt:variant>
      <vt:variant>
        <vt:lpstr>Slide Titles</vt:lpstr>
      </vt:variant>
      <vt:variant>
        <vt:i4>22</vt:i4>
      </vt:variant>
    </vt:vector>
  </HeadingPairs>
  <TitlesOfParts>
    <vt:vector size="24" baseType="lpstr">
      <vt:lpstr>Office Theme</vt:lpstr>
      <vt:lpstr>Universal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Uphill all the way</vt:lpstr>
      <vt:lpstr>Slide 19</vt:lpstr>
      <vt:lpstr>What a little bit of money can buy</vt:lpstr>
      <vt:lpstr>If women could move such mountains with so little, what could they do with a 100, with 500, with a billion??</vt:lpstr>
      <vt:lpstr>Slide 22</vt:lpstr>
    </vt:vector>
  </TitlesOfParts>
  <Company>Comic Relief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Pat  Jefferson</cp:lastModifiedBy>
  <cp:revision>147</cp:revision>
  <cp:lastPrinted>2013-10-22T17:23:25Z</cp:lastPrinted>
  <dcterms:created xsi:type="dcterms:W3CDTF">2013-10-28T15:08:53Z</dcterms:created>
  <dcterms:modified xsi:type="dcterms:W3CDTF">2013-10-28T15:12:01Z</dcterms:modified>
</cp:coreProperties>
</file>