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61" r:id="rId4"/>
    <p:sldId id="262" r:id="rId5"/>
    <p:sldId id="265" r:id="rId6"/>
    <p:sldId id="266" r:id="rId7"/>
    <p:sldId id="267" r:id="rId8"/>
    <p:sldId id="268" r:id="rId9"/>
    <p:sldId id="275" r:id="rId10"/>
    <p:sldId id="276" r:id="rId11"/>
    <p:sldId id="273" r:id="rId12"/>
    <p:sldId id="270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29" autoAdjust="0"/>
  </p:normalViewPr>
  <p:slideViewPr>
    <p:cSldViewPr>
      <p:cViewPr varScale="1">
        <p:scale>
          <a:sx n="84" d="100"/>
          <a:sy n="84" d="100"/>
        </p:scale>
        <p:origin x="569" y="3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8912E-93ED-450A-A862-787ABFDF4C5F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C89AD3-4315-4865-8710-E5DA25DC1BD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319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 am delighted it is our Centenary Year and delighted and humbled to be Regional President during 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89AD3-4315-4865-8710-E5DA25DC1BD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739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Centenary sounds important but what does it really mean?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GB" sz="3200" dirty="0"/>
              <a:t>I decided to look it up </a:t>
            </a:r>
          </a:p>
          <a:p>
            <a:pPr marL="0" indent="0">
              <a:buNone/>
            </a:pPr>
            <a:r>
              <a:rPr lang="en-GB" sz="3200" dirty="0"/>
              <a:t> - and found what you might expect ...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/>
              <a:t>It’s – “A Commemoration or celebration of an event that occurred 100 years ago”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 opportunity to celebrate – something which is pretty important in these challenging times.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important event is the founding of </a:t>
            </a:r>
            <a:r>
              <a:rPr kumimoji="0" lang="en-GB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Soroptimisit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International – about which I will tell you more shortly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89AD3-4315-4865-8710-E5DA25DC1BD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025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BE5F4-FC4D-429E-9FDB-904B03AE507F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1AB50-4BEE-4D5F-AA3D-A3A696EE11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728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BE5F4-FC4D-429E-9FDB-904B03AE507F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1AB50-4BEE-4D5F-AA3D-A3A696EE11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5650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BE5F4-FC4D-429E-9FDB-904B03AE507F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1AB50-4BEE-4D5F-AA3D-A3A696EE11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544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BE5F4-FC4D-429E-9FDB-904B03AE507F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1AB50-4BEE-4D5F-AA3D-A3A696EE11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176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BE5F4-FC4D-429E-9FDB-904B03AE507F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1AB50-4BEE-4D5F-AA3D-A3A696EE11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408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BE5F4-FC4D-429E-9FDB-904B03AE507F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1AB50-4BEE-4D5F-AA3D-A3A696EE11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61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BE5F4-FC4D-429E-9FDB-904B03AE507F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1AB50-4BEE-4D5F-AA3D-A3A696EE11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600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BE5F4-FC4D-429E-9FDB-904B03AE507F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1AB50-4BEE-4D5F-AA3D-A3A696EE11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535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BE5F4-FC4D-429E-9FDB-904B03AE507F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1AB50-4BEE-4D5F-AA3D-A3A696EE11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480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BE5F4-FC4D-429E-9FDB-904B03AE507F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1AB50-4BEE-4D5F-AA3D-A3A696EE11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0704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BE5F4-FC4D-429E-9FDB-904B03AE507F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1AB50-4BEE-4D5F-AA3D-A3A696EE11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54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BE5F4-FC4D-429E-9FDB-904B03AE507F}" type="datetimeFigureOut">
              <a:rPr lang="en-GB" smtClean="0"/>
              <a:t>10/01/2021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1AB50-4BEE-4D5F-AA3D-A3A696EE11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287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roptimistinternational.org/podcasts/" TargetMode="External"/><Relationship Id="rId2" Type="http://schemas.openxmlformats.org/officeDocument/2006/relationships/hyperlink" Target="https://sigbi.org/soroptimistcentenary2021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2021 - Our Centenary Year</a:t>
            </a:r>
            <a:br>
              <a:rPr lang="en-GB" dirty="0"/>
            </a:br>
            <a:r>
              <a:rPr lang="en-GB" dirty="0"/>
              <a:t>and my Regional Presidency Year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My Theme:</a:t>
            </a:r>
          </a:p>
          <a:p>
            <a:r>
              <a:rPr lang="en-GB" dirty="0"/>
              <a:t>“Celebrate the Past, Create the Future”</a:t>
            </a:r>
          </a:p>
        </p:txBody>
      </p:sp>
    </p:spTree>
    <p:extLst>
      <p:ext uri="{BB962C8B-B14F-4D97-AF65-F5344CB8AC3E}">
        <p14:creationId xmlns:p14="http://schemas.microsoft.com/office/powerpoint/2010/main" val="728154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80120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15000"/>
              </a:lnSpc>
              <a:spcBef>
                <a:spcPct val="20000"/>
              </a:spcBef>
            </a:pPr>
            <a:r>
              <a:rPr lang="en-GB" sz="3200" b="1" dirty="0">
                <a:solidFill>
                  <a:srgbClr val="454545"/>
                </a:solidFill>
                <a:latin typeface="UI"/>
                <a:ea typeface="Times New Roman"/>
                <a:cs typeface="Times New Roman"/>
              </a:rPr>
              <a:t>Making the Most of the Centenary at Region</a:t>
            </a:r>
            <a:br>
              <a:rPr lang="en-GB" sz="3200" b="1" dirty="0">
                <a:solidFill>
                  <a:prstClr val="black"/>
                </a:solidFill>
                <a:ea typeface="Calibri"/>
                <a:cs typeface="Times New Roman"/>
              </a:rPr>
            </a:br>
            <a:endParaRPr lang="en-GB" sz="32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 algn="ctr">
              <a:lnSpc>
                <a:spcPct val="115000"/>
              </a:lnSpc>
              <a:buNone/>
            </a:pPr>
            <a:r>
              <a:rPr lang="en-GB" dirty="0">
                <a:solidFill>
                  <a:srgbClr val="454545"/>
                </a:solidFill>
                <a:effectLst/>
                <a:latin typeface="UI"/>
                <a:ea typeface="Times New Roman"/>
                <a:cs typeface="Times New Roman"/>
              </a:rPr>
              <a:t>Centenary Project #</a:t>
            </a:r>
            <a:r>
              <a:rPr lang="en-GB" dirty="0" err="1">
                <a:solidFill>
                  <a:srgbClr val="454545"/>
                </a:solidFill>
                <a:effectLst/>
                <a:latin typeface="UI"/>
                <a:ea typeface="Times New Roman"/>
                <a:cs typeface="Times New Roman"/>
              </a:rPr>
              <a:t>PlantTrees</a:t>
            </a:r>
            <a:r>
              <a:rPr lang="en-GB" dirty="0">
                <a:solidFill>
                  <a:srgbClr val="454545"/>
                </a:solidFill>
                <a:effectLst/>
                <a:latin typeface="UI"/>
                <a:ea typeface="Times New Roman"/>
                <a:cs typeface="Times New Roman"/>
              </a:rPr>
              <a:t> </a:t>
            </a:r>
            <a:endParaRPr lang="en-GB" dirty="0">
              <a:ea typeface="Calibri"/>
              <a:cs typeface="Times New Roman"/>
            </a:endParaRPr>
          </a:p>
          <a:p>
            <a:pPr marL="457200" lvl="1" indent="0" algn="ctr">
              <a:lnSpc>
                <a:spcPct val="115000"/>
              </a:lnSpc>
              <a:buNone/>
            </a:pPr>
            <a:r>
              <a:rPr lang="en-GB" dirty="0">
                <a:solidFill>
                  <a:srgbClr val="454545"/>
                </a:solidFill>
                <a:effectLst/>
                <a:latin typeface="UI"/>
                <a:ea typeface="Times New Roman"/>
                <a:cs typeface="Times New Roman"/>
              </a:rPr>
              <a:t>100 for 100” #</a:t>
            </a:r>
            <a:r>
              <a:rPr lang="en-GB" dirty="0" err="1">
                <a:solidFill>
                  <a:srgbClr val="454545"/>
                </a:solidFill>
                <a:effectLst/>
                <a:latin typeface="UI"/>
                <a:ea typeface="Times New Roman"/>
                <a:cs typeface="Times New Roman"/>
              </a:rPr>
              <a:t>WhoIsShe</a:t>
            </a:r>
            <a:r>
              <a:rPr lang="en-GB" dirty="0">
                <a:solidFill>
                  <a:srgbClr val="454545"/>
                </a:solidFill>
                <a:effectLst/>
                <a:latin typeface="UI"/>
                <a:ea typeface="Times New Roman"/>
                <a:cs typeface="Times New Roman"/>
              </a:rPr>
              <a:t> campaign</a:t>
            </a:r>
            <a:endParaRPr lang="en-GB" dirty="0">
              <a:ea typeface="Calibri"/>
              <a:cs typeface="Times New Roman"/>
            </a:endParaRPr>
          </a:p>
          <a:p>
            <a:pPr marL="457200" lvl="1" indent="0" algn="ctr">
              <a:lnSpc>
                <a:spcPct val="115000"/>
              </a:lnSpc>
              <a:buNone/>
            </a:pPr>
            <a:r>
              <a:rPr lang="en-GB" dirty="0">
                <a:solidFill>
                  <a:srgbClr val="454545"/>
                </a:solidFill>
                <a:effectLst/>
                <a:latin typeface="UI"/>
                <a:ea typeface="Times New Roman"/>
                <a:cs typeface="Times New Roman"/>
              </a:rPr>
              <a:t>Regional Centenary Celebration</a:t>
            </a:r>
            <a:endParaRPr lang="en-GB" dirty="0">
              <a:ea typeface="Calibri"/>
              <a:cs typeface="Times New Roma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07668"/>
            <a:ext cx="2088232" cy="2953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933056"/>
            <a:ext cx="1976184" cy="197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9331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 inspired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988840"/>
            <a:ext cx="4040188" cy="648071"/>
          </a:xfrm>
        </p:spPr>
        <p:txBody>
          <a:bodyPr/>
          <a:lstStyle/>
          <a:p>
            <a:r>
              <a:rPr lang="en-GB" dirty="0"/>
              <a:t>SIGBI YEAR of CELEBRATIONS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852935"/>
            <a:ext cx="4040188" cy="3273227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5000"/>
              </a:lnSpc>
            </a:pPr>
            <a:r>
              <a:rPr lang="en-GB" sz="8000" dirty="0">
                <a:solidFill>
                  <a:srgbClr val="454545"/>
                </a:solidFill>
                <a:latin typeface="UI"/>
                <a:ea typeface="Times New Roman"/>
                <a:cs typeface="Times New Roman"/>
              </a:rPr>
              <a:t>a Reception at the House of Lords </a:t>
            </a:r>
          </a:p>
          <a:p>
            <a:pPr>
              <a:lnSpc>
                <a:spcPct val="115000"/>
              </a:lnSpc>
            </a:pPr>
            <a:r>
              <a:rPr lang="en-GB" sz="8000" dirty="0">
                <a:solidFill>
                  <a:srgbClr val="454545"/>
                </a:solidFill>
                <a:latin typeface="UI"/>
                <a:ea typeface="Times New Roman"/>
                <a:cs typeface="Times New Roman"/>
              </a:rPr>
              <a:t>a Birthday party at the Centenary Conference in Llandudno in 28 – 31 October </a:t>
            </a:r>
          </a:p>
          <a:p>
            <a:pPr>
              <a:lnSpc>
                <a:spcPct val="115000"/>
              </a:lnSpc>
            </a:pPr>
            <a:r>
              <a:rPr lang="en-GB" sz="8000" dirty="0">
                <a:solidFill>
                  <a:srgbClr val="454545"/>
                </a:solidFill>
                <a:latin typeface="UI"/>
                <a:ea typeface="Times New Roman"/>
                <a:cs typeface="Times New Roman"/>
              </a:rPr>
              <a:t>Commemorative items to buy – brooch, 1st Day covers &amp; wine</a:t>
            </a:r>
          </a:p>
          <a:p>
            <a:pPr>
              <a:lnSpc>
                <a:spcPct val="115000"/>
              </a:lnSpc>
            </a:pPr>
            <a:r>
              <a:rPr lang="en-GB" sz="6000" dirty="0">
                <a:solidFill>
                  <a:srgbClr val="454545"/>
                </a:solidFill>
                <a:latin typeface="UI"/>
                <a:ea typeface="Times New Roman"/>
                <a:cs typeface="Times New Roman"/>
              </a:rPr>
              <a:t> 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en-GB" sz="6200" dirty="0">
                <a:solidFill>
                  <a:srgbClr val="454545"/>
                </a:solidFill>
                <a:latin typeface="UI"/>
                <a:ea typeface="Times New Roman"/>
                <a:cs typeface="Times New Roman"/>
                <a:hlinkClick r:id="rId2"/>
              </a:rPr>
              <a:t>https://sigbi.org/soroptimistcentenary2021/</a:t>
            </a:r>
            <a:endParaRPr lang="en-GB" sz="6200" dirty="0">
              <a:solidFill>
                <a:srgbClr val="454545"/>
              </a:solidFill>
              <a:latin typeface="UI"/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buNone/>
            </a:pPr>
            <a:endParaRPr lang="en-GB" dirty="0">
              <a:solidFill>
                <a:srgbClr val="454545"/>
              </a:solidFill>
              <a:latin typeface="UI"/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buNone/>
            </a:pPr>
            <a:endParaRPr lang="en-GB" dirty="0">
              <a:solidFill>
                <a:srgbClr val="454545"/>
              </a:solidFill>
              <a:latin typeface="UI"/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GB" dirty="0">
                <a:solidFill>
                  <a:srgbClr val="454545"/>
                </a:solidFill>
                <a:latin typeface="UI"/>
                <a:ea typeface="Times New Roman"/>
                <a:cs typeface="Times New Roman"/>
              </a:rPr>
              <a:t> </a:t>
            </a:r>
            <a:endParaRPr lang="en-GB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2">
              <a:lnSpc>
                <a:spcPct val="115000"/>
              </a:lnSpc>
              <a:buFont typeface="Courier New"/>
              <a:buChar char="o"/>
            </a:pPr>
            <a:r>
              <a:rPr lang="en-GB" sz="2000" dirty="0">
                <a:solidFill>
                  <a:srgbClr val="454545"/>
                </a:solidFill>
                <a:latin typeface="UI"/>
                <a:ea typeface="Times New Roman"/>
                <a:cs typeface="Times New Roman"/>
              </a:rPr>
              <a:t> </a:t>
            </a:r>
            <a:endParaRPr lang="en-GB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lvl="0"/>
            <a:endParaRPr lang="en-GB" sz="2200" dirty="0">
              <a:solidFill>
                <a:prstClr val="black"/>
              </a:solidFill>
            </a:endParaRPr>
          </a:p>
          <a:p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2060848"/>
            <a:ext cx="4041775" cy="576063"/>
          </a:xfrm>
        </p:spPr>
        <p:txBody>
          <a:bodyPr/>
          <a:lstStyle/>
          <a:p>
            <a:r>
              <a:rPr lang="en-GB" dirty="0"/>
              <a:t>SI YEAR OF CELEBRATIONS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2852935"/>
            <a:ext cx="4041775" cy="3273227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en-GB" sz="2100" dirty="0">
                <a:solidFill>
                  <a:srgbClr val="454545"/>
                </a:solidFill>
                <a:latin typeface="UI"/>
                <a:ea typeface="Times New Roman"/>
                <a:cs typeface="Times New Roman"/>
              </a:rPr>
              <a:t>A year of SI Voices - Podcasts and </a:t>
            </a:r>
            <a:r>
              <a:rPr lang="en-GB" sz="2100" dirty="0" err="1">
                <a:solidFill>
                  <a:srgbClr val="454545"/>
                </a:solidFill>
                <a:latin typeface="UI"/>
                <a:ea typeface="Times New Roman"/>
                <a:cs typeface="Times New Roman"/>
              </a:rPr>
              <a:t>webinairs</a:t>
            </a:r>
            <a:r>
              <a:rPr lang="en-GB" sz="2100" dirty="0">
                <a:solidFill>
                  <a:srgbClr val="454545"/>
                </a:solidFill>
                <a:latin typeface="UI"/>
                <a:ea typeface="Times New Roman"/>
                <a:cs typeface="Times New Roman"/>
              </a:rPr>
              <a:t> </a:t>
            </a:r>
          </a:p>
          <a:p>
            <a:pPr>
              <a:lnSpc>
                <a:spcPct val="115000"/>
              </a:lnSpc>
            </a:pPr>
            <a:r>
              <a:rPr lang="en-GB" sz="2100" dirty="0">
                <a:solidFill>
                  <a:srgbClr val="454545"/>
                </a:solidFill>
                <a:latin typeface="UI"/>
                <a:ea typeface="Times New Roman"/>
                <a:cs typeface="Times New Roman"/>
              </a:rPr>
              <a:t>A Weekend Online Conference in October 2021 </a:t>
            </a:r>
          </a:p>
          <a:p>
            <a:pPr>
              <a:lnSpc>
                <a:spcPct val="115000"/>
              </a:lnSpc>
            </a:pPr>
            <a:endParaRPr lang="en-GB" sz="2100" dirty="0">
              <a:solidFill>
                <a:srgbClr val="454545"/>
              </a:solidFill>
              <a:latin typeface="UI"/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GB" sz="2000" dirty="0">
                <a:solidFill>
                  <a:prstClr val="black"/>
                </a:solidFill>
                <a:ea typeface="Calibri"/>
                <a:cs typeface="Times New Roman"/>
                <a:hlinkClick r:id="rId3"/>
              </a:rPr>
              <a:t>https://www.soroptimistinternational.org/podcasts/</a:t>
            </a:r>
            <a:endParaRPr lang="en-GB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</a:pPr>
            <a:endParaRPr lang="en-GB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540" y="116632"/>
            <a:ext cx="1656184" cy="163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47592"/>
            <a:ext cx="1512168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749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Our Club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1.	</a:t>
            </a:r>
            <a:r>
              <a:rPr lang="en-GB" b="1" dirty="0"/>
              <a:t>Honouring the foundation of  SI  </a:t>
            </a:r>
          </a:p>
          <a:p>
            <a:r>
              <a:rPr lang="en-GB" dirty="0"/>
              <a:t>2.	</a:t>
            </a:r>
            <a:r>
              <a:rPr lang="en-GB" b="1" dirty="0"/>
              <a:t>Remembrance of substantial achievements </a:t>
            </a:r>
          </a:p>
          <a:p>
            <a:r>
              <a:rPr lang="en-GB" dirty="0"/>
              <a:t>3.	</a:t>
            </a:r>
            <a:r>
              <a:rPr lang="en-GB" b="1" dirty="0"/>
              <a:t>Hundred years in existence </a:t>
            </a:r>
            <a:r>
              <a:rPr lang="en-GB" dirty="0"/>
              <a:t>  </a:t>
            </a:r>
          </a:p>
          <a:p>
            <a:r>
              <a:rPr lang="en-GB" dirty="0"/>
              <a:t>4.	</a:t>
            </a:r>
            <a:r>
              <a:rPr lang="en-GB" b="1" dirty="0"/>
              <a:t>Centenary as a time to reflect </a:t>
            </a:r>
          </a:p>
          <a:p>
            <a:r>
              <a:rPr lang="en-GB" dirty="0"/>
              <a:t>5.	</a:t>
            </a:r>
            <a:r>
              <a:rPr lang="en-GB" b="1" dirty="0"/>
              <a:t>Celebrate Centenarians</a:t>
            </a:r>
            <a:r>
              <a:rPr lang="en-GB" sz="2800" dirty="0"/>
              <a:t> </a:t>
            </a:r>
          </a:p>
          <a:p>
            <a:r>
              <a:rPr lang="en-GB" dirty="0"/>
              <a:t>6.	</a:t>
            </a:r>
            <a:r>
              <a:rPr lang="en-GB" b="1" dirty="0"/>
              <a:t>Taking our Centenary conversation outside</a:t>
            </a:r>
            <a:r>
              <a:rPr lang="en-GB" dirty="0"/>
              <a:t> ...</a:t>
            </a:r>
          </a:p>
          <a:p>
            <a:pPr lvl="0"/>
            <a:r>
              <a:rPr lang="en-GB" dirty="0"/>
              <a:t>7.	</a:t>
            </a:r>
            <a:r>
              <a:rPr lang="en-GB" b="1" dirty="0"/>
              <a:t>Centenary Target</a:t>
            </a:r>
          </a:p>
          <a:p>
            <a:pPr lvl="0"/>
            <a:r>
              <a:rPr lang="en-GB" b="1" dirty="0">
                <a:solidFill>
                  <a:prstClr val="black"/>
                </a:solidFill>
              </a:rPr>
              <a:t>8. 	Centenary Celebration </a:t>
            </a:r>
          </a:p>
          <a:p>
            <a:endParaRPr lang="en-GB" b="1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1651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Thank you for listening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88840"/>
            <a:ext cx="6355755" cy="3572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7459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Our Centenary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717032"/>
            <a:ext cx="6096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340768"/>
            <a:ext cx="2895851" cy="2158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5062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142" y="1435906"/>
            <a:ext cx="4008259" cy="2395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Centenary is a remembrance of substantial achievements.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3048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406" y="2209848"/>
            <a:ext cx="227647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305" y="4077072"/>
            <a:ext cx="16097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52" y="3789040"/>
            <a:ext cx="2997696" cy="22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246"/>
          <a:stretch/>
        </p:blipFill>
        <p:spPr bwMode="auto">
          <a:xfrm>
            <a:off x="3354644" y="4077072"/>
            <a:ext cx="2585508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914698"/>
            <a:ext cx="130492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4493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499766"/>
          </a:xfrm>
        </p:spPr>
        <p:txBody>
          <a:bodyPr/>
          <a:lstStyle/>
          <a:p>
            <a:r>
              <a:rPr lang="en-GB" dirty="0"/>
              <a:t>A hundred years in existence is a significant achievement in itself.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1772816"/>
            <a:ext cx="3008313" cy="4353347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245" y="2492896"/>
            <a:ext cx="2653494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71500"/>
            <a:ext cx="21431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2608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The past also has an impact on us today, in terms of how we react to it, interpret it, learn lessons, and apply it to now.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72816"/>
            <a:ext cx="4752527" cy="475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8047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Autofit/>
          </a:bodyPr>
          <a:lstStyle/>
          <a:p>
            <a:r>
              <a:rPr lang="en-GB" sz="3200" dirty="0"/>
              <a:t>Commemorative activities are shaped by centenarians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924944"/>
            <a:ext cx="4665712" cy="311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3657600" cy="1760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2521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/>
          </a:bodyPr>
          <a:lstStyle/>
          <a:p>
            <a:r>
              <a:rPr lang="en-GB" dirty="0"/>
              <a:t>Could we extend the conversation inside and outside the club?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41"/>
          <a:stretch/>
        </p:blipFill>
        <p:spPr bwMode="auto">
          <a:xfrm>
            <a:off x="1763688" y="2708920"/>
            <a:ext cx="5544616" cy="3683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5825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 Centenary can be a spur to create a target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DIAMOND EDUCATION GRANT - £100 for 100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3014463"/>
            <a:ext cx="4040188" cy="227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SI CENTENARY PROJECT - #PLANTTREES</a:t>
            </a:r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501008"/>
            <a:ext cx="1883903" cy="2825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32856"/>
            <a:ext cx="2414364" cy="243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4029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GB" sz="2000" dirty="0">
                <a:solidFill>
                  <a:srgbClr val="454545"/>
                </a:solidFill>
                <a:latin typeface="UI"/>
                <a:ea typeface="Times New Roman"/>
                <a:cs typeface="Times New Roman"/>
              </a:rPr>
              <a:t>A </a:t>
            </a:r>
            <a:r>
              <a:rPr lang="en-GB" sz="2000" b="1" dirty="0">
                <a:solidFill>
                  <a:srgbClr val="454545"/>
                </a:solidFill>
                <a:latin typeface="UI"/>
                <a:ea typeface="Times New Roman"/>
                <a:cs typeface="Times New Roman"/>
              </a:rPr>
              <a:t>Centenary  ……….. </a:t>
            </a:r>
            <a:r>
              <a:rPr lang="en-GB" sz="2000" dirty="0">
                <a:solidFill>
                  <a:srgbClr val="454545"/>
                </a:solidFill>
                <a:latin typeface="UI"/>
                <a:ea typeface="Times New Roman"/>
                <a:cs typeface="Times New Roman"/>
              </a:rPr>
              <a:t>is an avenue</a:t>
            </a:r>
            <a:br>
              <a:rPr lang="en-GB" sz="2000" dirty="0">
                <a:solidFill>
                  <a:srgbClr val="454545"/>
                </a:solidFill>
                <a:latin typeface="UI"/>
                <a:ea typeface="Times New Roman"/>
                <a:cs typeface="Times New Roman"/>
              </a:rPr>
            </a:br>
            <a:r>
              <a:rPr lang="en-GB" sz="2000" dirty="0">
                <a:solidFill>
                  <a:srgbClr val="454545"/>
                </a:solidFill>
                <a:latin typeface="UI"/>
                <a:ea typeface="Times New Roman"/>
                <a:cs typeface="Times New Roman"/>
              </a:rPr>
              <a:t> for </a:t>
            </a:r>
            <a:r>
              <a:rPr lang="en-GB" sz="2000" b="1" dirty="0">
                <a:solidFill>
                  <a:srgbClr val="454545"/>
                </a:solidFill>
                <a:latin typeface="UI"/>
                <a:ea typeface="Times New Roman"/>
                <a:cs typeface="Times New Roman"/>
              </a:rPr>
              <a:t>coming together, uniting and celebrating in oneness. </a:t>
            </a:r>
            <a:br>
              <a:rPr lang="en-GB" sz="2000" dirty="0">
                <a:solidFill>
                  <a:prstClr val="black"/>
                </a:solidFill>
                <a:ea typeface="+mn-ea"/>
                <a:cs typeface="+mn-cs"/>
              </a:rPr>
            </a:b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4773427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2" t="18162" r="27406" b="19135"/>
          <a:stretch/>
        </p:blipFill>
        <p:spPr bwMode="auto">
          <a:xfrm>
            <a:off x="4716016" y="836712"/>
            <a:ext cx="3615268" cy="34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717032"/>
            <a:ext cx="40386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20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397</Words>
  <Application>Microsoft Office PowerPoint</Application>
  <PresentationFormat>On-screen Show (4:3)</PresentationFormat>
  <Paragraphs>58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Courier New</vt:lpstr>
      <vt:lpstr>UI</vt:lpstr>
      <vt:lpstr>Office Theme</vt:lpstr>
      <vt:lpstr>2021 - Our Centenary Year and my Regional Presidency Year</vt:lpstr>
      <vt:lpstr>Our Centenary</vt:lpstr>
      <vt:lpstr>Centenary is a remembrance of substantial achievements.</vt:lpstr>
      <vt:lpstr>A hundred years in existence is a significant achievement in itself.</vt:lpstr>
      <vt:lpstr>The past also has an impact on us today, in terms of how we react to it, interpret it, learn lessons, and apply it to now.</vt:lpstr>
      <vt:lpstr>Commemorative activities are shaped by centenarians</vt:lpstr>
      <vt:lpstr>Could we extend the conversation inside and outside the club?</vt:lpstr>
      <vt:lpstr>A Centenary can be a spur to create a target </vt:lpstr>
      <vt:lpstr>A Centenary  ……….. is an avenue  for coming together, uniting and celebrating in oneness.  </vt:lpstr>
      <vt:lpstr>Making the Most of the Centenary at Region </vt:lpstr>
      <vt:lpstr>Be inspired</vt:lpstr>
      <vt:lpstr>Our Club</vt:lpstr>
      <vt:lpstr>Thank you for listening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2021 - Our Centenary Year</dc:title>
  <dc:creator>Helen Byrne</dc:creator>
  <cp:lastModifiedBy>Jane Slatter</cp:lastModifiedBy>
  <cp:revision>37</cp:revision>
  <dcterms:created xsi:type="dcterms:W3CDTF">2021-01-08T14:49:54Z</dcterms:created>
  <dcterms:modified xsi:type="dcterms:W3CDTF">2021-01-10T13:59:10Z</dcterms:modified>
</cp:coreProperties>
</file>