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302" r:id="rId5"/>
    <p:sldId id="277" r:id="rId6"/>
    <p:sldId id="309" r:id="rId7"/>
    <p:sldId id="308" r:id="rId8"/>
    <p:sldId id="280" r:id="rId9"/>
    <p:sldId id="31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9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C91B"/>
    <a:srgbClr val="00F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13"/>
    <p:restoredTop sz="83699"/>
  </p:normalViewPr>
  <p:slideViewPr>
    <p:cSldViewPr snapToGrid="0" snapToObjects="1">
      <p:cViewPr varScale="1">
        <p:scale>
          <a:sx n="104" d="100"/>
          <a:sy n="104" d="100"/>
        </p:scale>
        <p:origin x="1805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0F682-3FB9-4D32-82F7-B8DB284CF168}" type="datetimeFigureOut">
              <a:rPr lang="en-GB" smtClean="0"/>
              <a:t>10/07/2026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7ECBC-2457-43AD-9B60-6FCBDF362F5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1098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7ECBC-2457-43AD-9B60-6FCBDF362F5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76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7ECBC-2457-43AD-9B60-6FCBDF362F5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5529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7ECBC-2457-43AD-9B60-6FCBDF362F5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38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A7ECBC-2457-43AD-9B60-6FCBDF362F5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38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2000" y="2340000"/>
            <a:ext cx="7812000" cy="630000"/>
          </a:xfrm>
        </p:spPr>
        <p:txBody>
          <a:bodyPr/>
          <a:lstStyle>
            <a:lvl1pPr>
              <a:defRPr sz="35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2000" y="3060000"/>
            <a:ext cx="7812000" cy="2585093"/>
          </a:xfrm>
        </p:spPr>
        <p:txBody>
          <a:bodyPr/>
          <a:lstStyle>
            <a:lvl1pPr marL="0" indent="0" algn="l">
              <a:buNone/>
              <a:defRPr>
                <a:solidFill>
                  <a:srgbClr val="009DD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BCF0CC-F36C-43A5-A115-85508185B7AA}"/>
              </a:ext>
            </a:extLst>
          </p:cNvPr>
          <p:cNvSpPr/>
          <p:nvPr userDrawn="1"/>
        </p:nvSpPr>
        <p:spPr>
          <a:xfrm>
            <a:off x="6689035" y="6052930"/>
            <a:ext cx="2355574" cy="63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C6734D28-552C-4F63-B084-92F35145FB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58609" y="5818384"/>
            <a:ext cx="2025391" cy="8645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6716BD-57E0-41AF-BC14-E680EC8B1D6B}"/>
              </a:ext>
            </a:extLst>
          </p:cNvPr>
          <p:cNvSpPr/>
          <p:nvPr userDrawn="1"/>
        </p:nvSpPr>
        <p:spPr>
          <a:xfrm>
            <a:off x="6689035" y="6052930"/>
            <a:ext cx="2355574" cy="63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E8CEA7D8-6CCB-4854-AA79-027AF8D329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58609" y="5818384"/>
            <a:ext cx="2025391" cy="8645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000" y="1710000"/>
            <a:ext cx="7812000" cy="540000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2000" y="2340000"/>
            <a:ext cx="3780000" cy="3600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4000" y="2340000"/>
            <a:ext cx="3780000" cy="3600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7D2513-161A-4CDC-A76B-5D8AC1D3E300}"/>
              </a:ext>
            </a:extLst>
          </p:cNvPr>
          <p:cNvSpPr/>
          <p:nvPr userDrawn="1"/>
        </p:nvSpPr>
        <p:spPr>
          <a:xfrm>
            <a:off x="6689035" y="6052930"/>
            <a:ext cx="2355574" cy="63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99A37C70-5C32-46F6-BDDC-E48004F298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758609" y="5818384"/>
            <a:ext cx="2025391" cy="86454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owerPoint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04" y="228"/>
            <a:ext cx="9143391" cy="685754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2000" y="1710000"/>
            <a:ext cx="7812000" cy="5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00" y="2340000"/>
            <a:ext cx="7812000" cy="360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6322D3-9324-420F-B6B1-9E9D763203AE}"/>
              </a:ext>
            </a:extLst>
          </p:cNvPr>
          <p:cNvSpPr/>
          <p:nvPr userDrawn="1"/>
        </p:nvSpPr>
        <p:spPr>
          <a:xfrm>
            <a:off x="6689035" y="6052930"/>
            <a:ext cx="2355574" cy="63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170BD78C-694A-474B-BC5E-F31D493C97D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58609" y="5818384"/>
            <a:ext cx="2025391" cy="8645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000" b="1" i="0" kern="1200">
          <a:solidFill>
            <a:schemeClr val="tx1"/>
          </a:solidFill>
          <a:latin typeface="Tahoma"/>
          <a:ea typeface="+mj-ea"/>
          <a:cs typeface="Tahom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•"/>
        <a:defRPr sz="2200" kern="1200">
          <a:solidFill>
            <a:schemeClr val="accent1"/>
          </a:solidFill>
          <a:latin typeface="Tahoma"/>
          <a:ea typeface="+mn-ea"/>
          <a:cs typeface="Tahoma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–"/>
        <a:defRPr sz="2000" kern="1200">
          <a:solidFill>
            <a:schemeClr val="accent1"/>
          </a:solidFill>
          <a:latin typeface="Tahoma"/>
          <a:ea typeface="+mn-ea"/>
          <a:cs typeface="Tahoma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•"/>
        <a:defRPr sz="1800" kern="1200">
          <a:solidFill>
            <a:schemeClr val="accent1"/>
          </a:solidFill>
          <a:latin typeface="Tahoma"/>
          <a:ea typeface="+mn-ea"/>
          <a:cs typeface="Tahoma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–"/>
        <a:defRPr sz="1600" kern="1200">
          <a:solidFill>
            <a:schemeClr val="accent1"/>
          </a:solidFill>
          <a:latin typeface="Tahoma"/>
          <a:ea typeface="+mn-ea"/>
          <a:cs typeface="Tahoma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Font typeface="Arial"/>
        <a:buChar char="»"/>
        <a:defRPr sz="1400" kern="1200">
          <a:solidFill>
            <a:schemeClr val="accent1"/>
          </a:solidFill>
          <a:latin typeface="Tahoma"/>
          <a:ea typeface="+mn-ea"/>
          <a:cs typeface="Tahom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3D1F543-D531-AEDA-0DA6-16DF432B6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Potential transfer of CI clubs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1F18B99-7672-AF8B-DDA0-CABC939A48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538474E8-14B0-15AE-FB63-EAD6BD41FE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9144000" cy="5779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986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29"/>
    </mc:Choice>
    <mc:Fallback xmlns="">
      <p:transition spd="slow" advTm="842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A416A-7CD7-A9FA-1351-C1539D92F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769" y="619754"/>
            <a:ext cx="3248307" cy="540000"/>
          </a:xfrm>
        </p:spPr>
        <p:txBody>
          <a:bodyPr/>
          <a:lstStyle/>
          <a:p>
            <a:pPr algn="ctr"/>
            <a:r>
              <a:rPr lang="en-GB" dirty="0"/>
              <a:t>The Issue</a:t>
            </a:r>
          </a:p>
        </p:txBody>
      </p:sp>
      <p:sp useBgFill="1">
        <p:nvSpPr>
          <p:cNvPr id="6" name="TextBox 5">
            <a:extLst>
              <a:ext uri="{FF2B5EF4-FFF2-40B4-BE49-F238E27FC236}">
                <a16:creationId xmlns:a16="http://schemas.microsoft.com/office/drawing/2014/main" id="{F080076F-B13C-9883-BA1B-0AD5E95FECDD}"/>
              </a:ext>
            </a:extLst>
          </p:cNvPr>
          <p:cNvSpPr txBox="1"/>
          <p:nvPr/>
        </p:nvSpPr>
        <p:spPr>
          <a:xfrm>
            <a:off x="1124908" y="1676401"/>
            <a:ext cx="6894184" cy="37674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11521" tIns="117061" rIns="111521" bIns="117061" numCol="1" spcCol="1270" anchor="ctr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often takes members from Guernsey and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Jersey clubs a </a:t>
            </a:r>
            <a:r>
              <a:rPr lang="en-US" sz="24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3-day visit to attend the regional meeting 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South West &amp; Channel Islands, </a:t>
            </a:r>
            <a:r>
              <a:rPr lang="en-US" sz="24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flying in via Exeter or Bristol, and thence to Taunton.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2400" kern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might be so much easier, and achievable in one day, if they were to transfer to Southern England region, flying to the mainland via Southampton or even Bournemouth airport.</a:t>
            </a:r>
          </a:p>
        </p:txBody>
      </p:sp>
    </p:spTree>
    <p:extLst>
      <p:ext uri="{BB962C8B-B14F-4D97-AF65-F5344CB8AC3E}">
        <p14:creationId xmlns:p14="http://schemas.microsoft.com/office/powerpoint/2010/main" val="150207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775"/>
    </mc:Choice>
    <mc:Fallback xmlns="">
      <p:transition spd="slow" advTm="6277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849EAA-5309-24A9-0C6A-227DD2345760}"/>
              </a:ext>
            </a:extLst>
          </p:cNvPr>
          <p:cNvSpPr txBox="1"/>
          <p:nvPr/>
        </p:nvSpPr>
        <p:spPr>
          <a:xfrm>
            <a:off x="724404" y="1757548"/>
            <a:ext cx="142503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73D0A-3FD9-4F12-DB09-A5342BC4C23A}"/>
              </a:ext>
            </a:extLst>
          </p:cNvPr>
          <p:cNvSpPr txBox="1"/>
          <p:nvPr/>
        </p:nvSpPr>
        <p:spPr>
          <a:xfrm>
            <a:off x="1446813" y="2123705"/>
            <a:ext cx="142503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Two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E638D0-F465-3CB0-D0ED-98B5A089063D}"/>
              </a:ext>
            </a:extLst>
          </p:cNvPr>
          <p:cNvSpPr txBox="1"/>
          <p:nvPr/>
        </p:nvSpPr>
        <p:spPr>
          <a:xfrm>
            <a:off x="2157349" y="2501739"/>
            <a:ext cx="142503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Three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5D844C-2C51-6CF5-151D-251A42B1670D}"/>
              </a:ext>
            </a:extLst>
          </p:cNvPr>
          <p:cNvSpPr txBox="1"/>
          <p:nvPr/>
        </p:nvSpPr>
        <p:spPr>
          <a:xfrm>
            <a:off x="2867889" y="2879771"/>
            <a:ext cx="142503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Four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085DA6-DC1A-FDD9-96F9-D6889D3071B6}"/>
              </a:ext>
            </a:extLst>
          </p:cNvPr>
          <p:cNvSpPr txBox="1"/>
          <p:nvPr/>
        </p:nvSpPr>
        <p:spPr>
          <a:xfrm>
            <a:off x="3578427" y="3245930"/>
            <a:ext cx="142503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Five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DE19AE-3206-602C-D783-4FCC224F481A}"/>
              </a:ext>
            </a:extLst>
          </p:cNvPr>
          <p:cNvSpPr txBox="1"/>
          <p:nvPr/>
        </p:nvSpPr>
        <p:spPr>
          <a:xfrm>
            <a:off x="4288965" y="3623962"/>
            <a:ext cx="142503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Six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59F7B4-0965-4D7D-A496-E832842DC2EE}"/>
              </a:ext>
            </a:extLst>
          </p:cNvPr>
          <p:cNvSpPr txBox="1"/>
          <p:nvPr/>
        </p:nvSpPr>
        <p:spPr>
          <a:xfrm>
            <a:off x="4999505" y="4001993"/>
            <a:ext cx="142503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Seven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09A27C-B27C-E08F-8445-3D01B98B719E}"/>
              </a:ext>
            </a:extLst>
          </p:cNvPr>
          <p:cNvSpPr txBox="1"/>
          <p:nvPr/>
        </p:nvSpPr>
        <p:spPr>
          <a:xfrm>
            <a:off x="5567545" y="5306295"/>
            <a:ext cx="3196450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Transfer complete by Oct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426277-D6E0-74F4-5647-B469B4A1F6CC}"/>
              </a:ext>
            </a:extLst>
          </p:cNvPr>
          <p:cNvSpPr txBox="1"/>
          <p:nvPr/>
        </p:nvSpPr>
        <p:spPr>
          <a:xfrm>
            <a:off x="2147464" y="1755569"/>
            <a:ext cx="541712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Confirm both </a:t>
            </a:r>
            <a:r>
              <a:rPr lang="en-GB" b="1" dirty="0"/>
              <a:t>CI clubs</a:t>
            </a:r>
            <a:r>
              <a:rPr lang="en-GB" dirty="0"/>
              <a:t> are happy to </a:t>
            </a:r>
            <a:r>
              <a:rPr lang="en-GB" b="1" i="1" dirty="0"/>
              <a:t>consider</a:t>
            </a:r>
            <a:r>
              <a:rPr lang="en-GB" dirty="0"/>
              <a:t> a move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CFF4EC-D746-4544-69A8-3DEC316271BE}"/>
              </a:ext>
            </a:extLst>
          </p:cNvPr>
          <p:cNvSpPr txBox="1"/>
          <p:nvPr/>
        </p:nvSpPr>
        <p:spPr>
          <a:xfrm>
            <a:off x="2869875" y="2121721"/>
            <a:ext cx="627412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Define the travel pool arrangements and present them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246141-EF09-1D0A-7B02-76373E0E3135}"/>
              </a:ext>
            </a:extLst>
          </p:cNvPr>
          <p:cNvSpPr txBox="1"/>
          <p:nvPr/>
        </p:nvSpPr>
        <p:spPr>
          <a:xfrm>
            <a:off x="3592290" y="2499754"/>
            <a:ext cx="555170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Invite CI clubs to Southern England regional meetings: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0A65CD-C285-886B-5AF0-F974B140C677}"/>
              </a:ext>
            </a:extLst>
          </p:cNvPr>
          <p:cNvSpPr txBox="1"/>
          <p:nvPr/>
        </p:nvSpPr>
        <p:spPr>
          <a:xfrm>
            <a:off x="4294921" y="2881744"/>
            <a:ext cx="484907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Confirm both </a:t>
            </a:r>
            <a:r>
              <a:rPr lang="en-GB" b="1" dirty="0"/>
              <a:t>CI clubs</a:t>
            </a:r>
            <a:r>
              <a:rPr lang="en-GB" dirty="0"/>
              <a:t> are happy to </a:t>
            </a:r>
            <a:r>
              <a:rPr lang="en-GB" b="1" i="1" dirty="0"/>
              <a:t>proceed</a:t>
            </a:r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FD89A5-FF7A-2331-A6DF-8313BD3A24E0}"/>
              </a:ext>
            </a:extLst>
          </p:cNvPr>
          <p:cNvSpPr txBox="1"/>
          <p:nvPr/>
        </p:nvSpPr>
        <p:spPr>
          <a:xfrm>
            <a:off x="5005461" y="3247894"/>
            <a:ext cx="413853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Attend SW&amp;CI regional AGM on </a:t>
            </a:r>
            <a:r>
              <a:rPr lang="en-GB" b="1" dirty="0"/>
              <a:t>11 July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7F403E-CD43-1839-F366-59BECBD6CD81}"/>
              </a:ext>
            </a:extLst>
          </p:cNvPr>
          <p:cNvSpPr txBox="1"/>
          <p:nvPr/>
        </p:nvSpPr>
        <p:spPr>
          <a:xfrm>
            <a:off x="5717976" y="3627905"/>
            <a:ext cx="342602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Confirm both </a:t>
            </a:r>
            <a:r>
              <a:rPr lang="en-GB" b="1" dirty="0"/>
              <a:t>regions</a:t>
            </a:r>
            <a:r>
              <a:rPr lang="en-GB" dirty="0"/>
              <a:t> are content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E33806-277C-FCEB-1049-D6AD2A97F388}"/>
              </a:ext>
            </a:extLst>
          </p:cNvPr>
          <p:cNvSpPr txBox="1"/>
          <p:nvPr/>
        </p:nvSpPr>
        <p:spPr>
          <a:xfrm>
            <a:off x="5727873" y="4374066"/>
            <a:ext cx="319645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Draft a joint note to SIGBI Board to confirm the move and the name changes for the regions.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09CF1BA6-4F40-8EC3-3F6F-AD08516E2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769" y="619754"/>
            <a:ext cx="3248307" cy="540000"/>
          </a:xfrm>
        </p:spPr>
        <p:txBody>
          <a:bodyPr/>
          <a:lstStyle/>
          <a:p>
            <a:pPr algn="ctr"/>
            <a:r>
              <a:rPr lang="en-GB" dirty="0"/>
              <a:t>The Initial Plan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228EC4-4C4D-B6C9-2F6C-801CB0D8DF54}"/>
              </a:ext>
            </a:extLst>
          </p:cNvPr>
          <p:cNvSpPr txBox="1"/>
          <p:nvPr/>
        </p:nvSpPr>
        <p:spPr>
          <a:xfrm>
            <a:off x="1055445" y="3856128"/>
            <a:ext cx="2962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28 March, SI Winchester</a:t>
            </a:r>
          </a:p>
          <a:p>
            <a:pPr algn="ctr"/>
            <a:r>
              <a:rPr lang="en-GB" b="1" dirty="0"/>
              <a:t>13 June, SI Solent East</a:t>
            </a:r>
          </a:p>
          <a:p>
            <a:pPr algn="ctr"/>
            <a:r>
              <a:rPr lang="en-GB" b="1" dirty="0"/>
              <a:t>12 Sep, SI Weybridge</a:t>
            </a:r>
          </a:p>
        </p:txBody>
      </p:sp>
      <p:sp>
        <p:nvSpPr>
          <p:cNvPr id="22" name="Down Arrow 21">
            <a:extLst>
              <a:ext uri="{FF2B5EF4-FFF2-40B4-BE49-F238E27FC236}">
                <a16:creationId xmlns:a16="http://schemas.microsoft.com/office/drawing/2014/main" id="{08DDDC78-8C8E-B3D9-EFB4-4B7160DF0EF6}"/>
              </a:ext>
            </a:extLst>
          </p:cNvPr>
          <p:cNvSpPr/>
          <p:nvPr/>
        </p:nvSpPr>
        <p:spPr>
          <a:xfrm>
            <a:off x="2373095" y="2869086"/>
            <a:ext cx="298853" cy="9785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>
            <a:extLst>
              <a:ext uri="{FF2B5EF4-FFF2-40B4-BE49-F238E27FC236}">
                <a16:creationId xmlns:a16="http://schemas.microsoft.com/office/drawing/2014/main" id="{A5D4FA19-D1C4-F579-B8A2-BD427D3DC938}"/>
              </a:ext>
            </a:extLst>
          </p:cNvPr>
          <p:cNvSpPr/>
          <p:nvPr/>
        </p:nvSpPr>
        <p:spPr>
          <a:xfrm>
            <a:off x="5518072" y="4375269"/>
            <a:ext cx="298853" cy="9785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449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3167"/>
    </mc:Choice>
    <mc:Fallback xmlns="">
      <p:transition spd="slow" advClick="0" advTm="5316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BD39B-FA36-0087-09C5-2B3C0F621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826D-4FD5-03D6-E1AE-D6441F7F2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Progress update: dated June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6C5DD-3310-CAC3-7884-C537DC96B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Step One complete is December 2025</a:t>
            </a:r>
          </a:p>
          <a:p>
            <a:r>
              <a:rPr lang="en-GB" dirty="0"/>
              <a:t>Step Two (Travel Pool – definition &amp; presentation) ongoing, as still to be agreed for our next regional year’s budget</a:t>
            </a:r>
          </a:p>
          <a:p>
            <a:r>
              <a:rPr lang="en-GB" dirty="0"/>
              <a:t>Step Three in progress: invitation to our regional meetings</a:t>
            </a:r>
          </a:p>
          <a:p>
            <a:r>
              <a:rPr lang="en-GB" dirty="0"/>
              <a:t>Step Four complete.  Both Channel Islands clubs have confirmed they are happy to proceed, at their AGMs in April</a:t>
            </a:r>
          </a:p>
          <a:p>
            <a:r>
              <a:rPr lang="en-GB" dirty="0"/>
              <a:t>Presentation slides updated for this SW&amp;CI AGM in July</a:t>
            </a:r>
          </a:p>
          <a:p>
            <a:r>
              <a:rPr lang="en-GB" dirty="0"/>
              <a:t>On track to make the move happen by conference, subject to agreement from us, South West region and SIGBI</a:t>
            </a:r>
          </a:p>
        </p:txBody>
      </p:sp>
    </p:spTree>
    <p:extLst>
      <p:ext uri="{BB962C8B-B14F-4D97-AF65-F5344CB8AC3E}">
        <p14:creationId xmlns:p14="http://schemas.microsoft.com/office/powerpoint/2010/main" val="261459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0849EAA-5309-24A9-0C6A-227DD2345760}"/>
              </a:ext>
            </a:extLst>
          </p:cNvPr>
          <p:cNvSpPr txBox="1"/>
          <p:nvPr/>
        </p:nvSpPr>
        <p:spPr>
          <a:xfrm>
            <a:off x="724404" y="1757548"/>
            <a:ext cx="1425038" cy="369332"/>
          </a:xfrm>
          <a:prstGeom prst="rect">
            <a:avLst/>
          </a:prstGeom>
          <a:solidFill>
            <a:srgbClr val="15C91B"/>
          </a:solidFill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73D0A-3FD9-4F12-DB09-A5342BC4C23A}"/>
              </a:ext>
            </a:extLst>
          </p:cNvPr>
          <p:cNvSpPr txBox="1"/>
          <p:nvPr/>
        </p:nvSpPr>
        <p:spPr>
          <a:xfrm>
            <a:off x="1446813" y="2123705"/>
            <a:ext cx="1425038" cy="369332"/>
          </a:xfrm>
          <a:prstGeom prst="rect">
            <a:avLst/>
          </a:prstGeom>
          <a:solidFill>
            <a:srgbClr val="15C91B">
              <a:alpha val="69804"/>
            </a:srgb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Two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E638D0-F465-3CB0-D0ED-98B5A089063D}"/>
              </a:ext>
            </a:extLst>
          </p:cNvPr>
          <p:cNvSpPr txBox="1"/>
          <p:nvPr/>
        </p:nvSpPr>
        <p:spPr>
          <a:xfrm>
            <a:off x="2157349" y="2501739"/>
            <a:ext cx="1425038" cy="369332"/>
          </a:xfrm>
          <a:prstGeom prst="rect">
            <a:avLst/>
          </a:prstGeom>
          <a:solidFill>
            <a:srgbClr val="15C91B">
              <a:alpha val="69804"/>
            </a:srgb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Three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5D844C-2C51-6CF5-151D-251A42B1670D}"/>
              </a:ext>
            </a:extLst>
          </p:cNvPr>
          <p:cNvSpPr txBox="1"/>
          <p:nvPr/>
        </p:nvSpPr>
        <p:spPr>
          <a:xfrm>
            <a:off x="2867889" y="2879771"/>
            <a:ext cx="1425038" cy="369332"/>
          </a:xfrm>
          <a:prstGeom prst="rect">
            <a:avLst/>
          </a:prstGeom>
          <a:solidFill>
            <a:srgbClr val="15C91B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Four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085DA6-DC1A-FDD9-96F9-D6889D3071B6}"/>
              </a:ext>
            </a:extLst>
          </p:cNvPr>
          <p:cNvSpPr txBox="1"/>
          <p:nvPr/>
        </p:nvSpPr>
        <p:spPr>
          <a:xfrm>
            <a:off x="3578427" y="3245930"/>
            <a:ext cx="1425038" cy="369332"/>
          </a:xfrm>
          <a:prstGeom prst="rect">
            <a:avLst/>
          </a:prstGeom>
          <a:solidFill>
            <a:srgbClr val="00FA00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Five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DE19AE-3206-602C-D783-4FCC224F481A}"/>
              </a:ext>
            </a:extLst>
          </p:cNvPr>
          <p:cNvSpPr txBox="1"/>
          <p:nvPr/>
        </p:nvSpPr>
        <p:spPr>
          <a:xfrm>
            <a:off x="4288965" y="3623962"/>
            <a:ext cx="1425038" cy="369332"/>
          </a:xfrm>
          <a:prstGeom prst="rect">
            <a:avLst/>
          </a:prstGeom>
          <a:solidFill>
            <a:srgbClr val="00FA00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Six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59F7B4-0965-4D7D-A496-E832842DC2EE}"/>
              </a:ext>
            </a:extLst>
          </p:cNvPr>
          <p:cNvSpPr txBox="1"/>
          <p:nvPr/>
        </p:nvSpPr>
        <p:spPr>
          <a:xfrm>
            <a:off x="4999505" y="4001993"/>
            <a:ext cx="1425038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Step Seven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09A27C-B27C-E08F-8445-3D01B98B719E}"/>
              </a:ext>
            </a:extLst>
          </p:cNvPr>
          <p:cNvSpPr txBox="1"/>
          <p:nvPr/>
        </p:nvSpPr>
        <p:spPr>
          <a:xfrm>
            <a:off x="5567545" y="5306295"/>
            <a:ext cx="3196450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/>
              <a:t>Transfer complete by Oct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426277-D6E0-74F4-5647-B469B4A1F6CC}"/>
              </a:ext>
            </a:extLst>
          </p:cNvPr>
          <p:cNvSpPr txBox="1"/>
          <p:nvPr/>
        </p:nvSpPr>
        <p:spPr>
          <a:xfrm>
            <a:off x="2147464" y="1755569"/>
            <a:ext cx="541712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Confirm both </a:t>
            </a:r>
            <a:r>
              <a:rPr lang="en-GB" b="1" dirty="0"/>
              <a:t>CI clubs</a:t>
            </a:r>
            <a:r>
              <a:rPr lang="en-GB" dirty="0"/>
              <a:t> are happy to </a:t>
            </a:r>
            <a:r>
              <a:rPr lang="en-GB" b="1" i="1" dirty="0"/>
              <a:t>consider</a:t>
            </a:r>
            <a:r>
              <a:rPr lang="en-GB" dirty="0"/>
              <a:t> a move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ACFF4EC-D746-4544-69A8-3DEC316271BE}"/>
              </a:ext>
            </a:extLst>
          </p:cNvPr>
          <p:cNvSpPr txBox="1"/>
          <p:nvPr/>
        </p:nvSpPr>
        <p:spPr>
          <a:xfrm>
            <a:off x="2869875" y="2121721"/>
            <a:ext cx="627412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Define the travel pool arrangements and present them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246141-EF09-1D0A-7B02-76373E0E3135}"/>
              </a:ext>
            </a:extLst>
          </p:cNvPr>
          <p:cNvSpPr txBox="1"/>
          <p:nvPr/>
        </p:nvSpPr>
        <p:spPr>
          <a:xfrm>
            <a:off x="3592290" y="2499754"/>
            <a:ext cx="555170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Invite CI clubs to Southern England regional meetings: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0A65CD-C285-886B-5AF0-F974B140C677}"/>
              </a:ext>
            </a:extLst>
          </p:cNvPr>
          <p:cNvSpPr txBox="1"/>
          <p:nvPr/>
        </p:nvSpPr>
        <p:spPr>
          <a:xfrm>
            <a:off x="4294921" y="2881744"/>
            <a:ext cx="484907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Confirm both </a:t>
            </a:r>
            <a:r>
              <a:rPr lang="en-GB" b="1" dirty="0"/>
              <a:t>CI clubs</a:t>
            </a:r>
            <a:r>
              <a:rPr lang="en-GB" dirty="0"/>
              <a:t> are happy to </a:t>
            </a:r>
            <a:r>
              <a:rPr lang="en-GB" b="1" i="1" dirty="0"/>
              <a:t>proceed</a:t>
            </a:r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FD89A5-FF7A-2331-A6DF-8313BD3A24E0}"/>
              </a:ext>
            </a:extLst>
          </p:cNvPr>
          <p:cNvSpPr txBox="1"/>
          <p:nvPr/>
        </p:nvSpPr>
        <p:spPr>
          <a:xfrm>
            <a:off x="5005461" y="3247894"/>
            <a:ext cx="413853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Attend SW&amp;CI regional AGM on </a:t>
            </a:r>
            <a:r>
              <a:rPr lang="en-GB" b="1" dirty="0"/>
              <a:t>11 July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7F403E-CD43-1839-F366-59BECBD6CD81}"/>
              </a:ext>
            </a:extLst>
          </p:cNvPr>
          <p:cNvSpPr txBox="1"/>
          <p:nvPr/>
        </p:nvSpPr>
        <p:spPr>
          <a:xfrm>
            <a:off x="5717976" y="3627905"/>
            <a:ext cx="3426023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Confirm both </a:t>
            </a:r>
            <a:r>
              <a:rPr lang="en-GB" b="1" dirty="0"/>
              <a:t>regions</a:t>
            </a:r>
            <a:r>
              <a:rPr lang="en-GB" dirty="0"/>
              <a:t> are content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E33806-277C-FCEB-1049-D6AD2A97F388}"/>
              </a:ext>
            </a:extLst>
          </p:cNvPr>
          <p:cNvSpPr txBox="1"/>
          <p:nvPr/>
        </p:nvSpPr>
        <p:spPr>
          <a:xfrm>
            <a:off x="5727873" y="4374066"/>
            <a:ext cx="3196451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Draft a joint note to SIGBI Board to confirm the move and the name changes for the regions.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09CF1BA6-4F40-8EC3-3F6F-AD08516E2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0769" y="619754"/>
            <a:ext cx="4706059" cy="540000"/>
          </a:xfrm>
        </p:spPr>
        <p:txBody>
          <a:bodyPr/>
          <a:lstStyle/>
          <a:p>
            <a:pPr algn="ctr"/>
            <a:r>
              <a:rPr lang="en-GB" dirty="0"/>
              <a:t>Progress with The Plan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6228EC4-4C4D-B6C9-2F6C-801CB0D8DF54}"/>
              </a:ext>
            </a:extLst>
          </p:cNvPr>
          <p:cNvSpPr txBox="1"/>
          <p:nvPr/>
        </p:nvSpPr>
        <p:spPr>
          <a:xfrm>
            <a:off x="1055445" y="3856128"/>
            <a:ext cx="2962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28 March, SI Winchester ✅</a:t>
            </a:r>
          </a:p>
          <a:p>
            <a:pPr algn="ctr"/>
            <a:r>
              <a:rPr lang="en-GB" b="1" dirty="0"/>
              <a:t>13 June, SI Solent East ✅</a:t>
            </a:r>
          </a:p>
          <a:p>
            <a:pPr algn="ctr"/>
            <a:r>
              <a:rPr lang="en-GB" b="1" dirty="0"/>
              <a:t>12 Sept, SI Weybridge</a:t>
            </a:r>
          </a:p>
        </p:txBody>
      </p:sp>
      <p:sp>
        <p:nvSpPr>
          <p:cNvPr id="22" name="Down Arrow 21">
            <a:extLst>
              <a:ext uri="{FF2B5EF4-FFF2-40B4-BE49-F238E27FC236}">
                <a16:creationId xmlns:a16="http://schemas.microsoft.com/office/drawing/2014/main" id="{08DDDC78-8C8E-B3D9-EFB4-4B7160DF0EF6}"/>
              </a:ext>
            </a:extLst>
          </p:cNvPr>
          <p:cNvSpPr/>
          <p:nvPr/>
        </p:nvSpPr>
        <p:spPr>
          <a:xfrm>
            <a:off x="2373095" y="2869086"/>
            <a:ext cx="298853" cy="9785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>
            <a:extLst>
              <a:ext uri="{FF2B5EF4-FFF2-40B4-BE49-F238E27FC236}">
                <a16:creationId xmlns:a16="http://schemas.microsoft.com/office/drawing/2014/main" id="{A5D4FA19-D1C4-F579-B8A2-BD427D3DC938}"/>
              </a:ext>
            </a:extLst>
          </p:cNvPr>
          <p:cNvSpPr/>
          <p:nvPr/>
        </p:nvSpPr>
        <p:spPr>
          <a:xfrm>
            <a:off x="5518072" y="4375269"/>
            <a:ext cx="298853" cy="9785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2A7D527-693A-77C0-E622-510178B4943B}"/>
              </a:ext>
            </a:extLst>
          </p:cNvPr>
          <p:cNvSpPr txBox="1"/>
          <p:nvPr/>
        </p:nvSpPr>
        <p:spPr>
          <a:xfrm>
            <a:off x="7113322" y="173181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Wingdings" pitchFamily="2" charset="2"/>
              </a:rPr>
              <a:t>✅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3EB6E9-0956-AE65-6133-CE364BD76F7B}"/>
              </a:ext>
            </a:extLst>
          </p:cNvPr>
          <p:cNvSpPr txBox="1"/>
          <p:nvPr/>
        </p:nvSpPr>
        <p:spPr>
          <a:xfrm>
            <a:off x="8456579" y="286241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Wingdings" pitchFamily="2" charset="2"/>
              </a:rPr>
              <a:t>✅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89235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3167"/>
    </mc:Choice>
    <mc:Fallback xmlns="">
      <p:transition spd="slow" advClick="0" advTm="5316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65317-6C50-2649-8010-CB318CF46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BA09-9DBF-54AC-2D16-9EE181F71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Action points: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BC2C0-057D-D5E2-1874-841BEF9E9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Does South West &amp; Channel Islands region agree to SI Guernsey and SI Jersey transferring to Southern England region?</a:t>
            </a:r>
          </a:p>
          <a:p>
            <a:r>
              <a:rPr lang="en-GB" sz="2800" dirty="0"/>
              <a:t>Can SW&amp;CI region nominate someone from their RMT to work with me on the SIGBI paperwork to make this happen?</a:t>
            </a:r>
          </a:p>
          <a:p>
            <a:r>
              <a:rPr lang="en-GB" sz="2800"/>
              <a:t>Thank You.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6520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5"/>
</p:tagLst>
</file>

<file path=ppt/theme/theme1.xml><?xml version="1.0" encoding="utf-8"?>
<a:theme xmlns:a="http://schemas.openxmlformats.org/drawingml/2006/main" name="Office Theme">
  <a:themeElements>
    <a:clrScheme name="Custom 6">
      <a:dk1>
        <a:srgbClr val="005596"/>
      </a:dk1>
      <a:lt1>
        <a:sysClr val="window" lastClr="FFFFFF"/>
      </a:lt1>
      <a:dk2>
        <a:srgbClr val="005596"/>
      </a:dk2>
      <a:lt2>
        <a:srgbClr val="FFFFFF"/>
      </a:lt2>
      <a:accent1>
        <a:srgbClr val="009DDC"/>
      </a:accent1>
      <a:accent2>
        <a:srgbClr val="005596"/>
      </a:accent2>
      <a:accent3>
        <a:srgbClr val="8B8D8E"/>
      </a:accent3>
      <a:accent4>
        <a:srgbClr val="9EB28F"/>
      </a:accent4>
      <a:accent5>
        <a:srgbClr val="CD894E"/>
      </a:accent5>
      <a:accent6>
        <a:srgbClr val="FFC550"/>
      </a:accent6>
      <a:hlink>
        <a:srgbClr val="009DDC"/>
      </a:hlink>
      <a:folHlink>
        <a:srgbClr val="8B8D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73021f-76f6-41a5-baf2-22932b869904">
      <Terms xmlns="http://schemas.microsoft.com/office/infopath/2007/PartnerControls"/>
    </lcf76f155ced4ddcb4097134ff3c332f>
    <TaxCatchAll xmlns="39b39363-178f-45cc-943a-88ba5e38b16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3465B50E6B90478E01DD20A063A44A" ma:contentTypeVersion="11" ma:contentTypeDescription="Create a new document." ma:contentTypeScope="" ma:versionID="ebadf8dce4a8e0335b7af193f0284d7f">
  <xsd:schema xmlns:xsd="http://www.w3.org/2001/XMLSchema" xmlns:xs="http://www.w3.org/2001/XMLSchema" xmlns:p="http://schemas.microsoft.com/office/2006/metadata/properties" xmlns:ns2="8773021f-76f6-41a5-baf2-22932b869904" xmlns:ns3="39b39363-178f-45cc-943a-88ba5e38b16c" targetNamespace="http://schemas.microsoft.com/office/2006/metadata/properties" ma:root="true" ma:fieldsID="318a0da382ff6119209ab98e5bb53a4f" ns2:_="" ns3:_="">
    <xsd:import namespace="8773021f-76f6-41a5-baf2-22932b869904"/>
    <xsd:import namespace="39b39363-178f-45cc-943a-88ba5e38b1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73021f-76f6-41a5-baf2-22932b8699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8472d80-625c-4783-9867-e13ef669e2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b39363-178f-45cc-943a-88ba5e38b16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166b63b-4f3b-4b46-bb2b-a324d5df1c30}" ma:internalName="TaxCatchAll" ma:showField="CatchAllData" ma:web="39b39363-178f-45cc-943a-88ba5e38b1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870C9E-FE32-450D-89DD-965AF79FAD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6E643D-3998-44B9-98D9-FFC65D9D09F1}">
  <ds:schemaRefs>
    <ds:schemaRef ds:uri="http://schemas.microsoft.com/office/2006/metadata/properties"/>
    <ds:schemaRef ds:uri="http://www.w3.org/2000/xmlns/"/>
    <ds:schemaRef ds:uri="8773021f-76f6-41a5-baf2-22932b869904"/>
    <ds:schemaRef ds:uri="http://schemas.microsoft.com/office/infopath/2007/PartnerControls"/>
    <ds:schemaRef ds:uri="39b39363-178f-45cc-943a-88ba5e38b16c"/>
    <ds:schemaRef ds:uri="http://www.w3.org/2001/XMLSchema-instance"/>
  </ds:schemaRefs>
</ds:datastoreItem>
</file>

<file path=customXml/itemProps3.xml><?xml version="1.0" encoding="utf-8"?>
<ds:datastoreItem xmlns:ds="http://schemas.openxmlformats.org/officeDocument/2006/customXml" ds:itemID="{03D2607C-E56D-4136-A921-D71B1FD0BB15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773021f-76f6-41a5-baf2-22932b869904"/>
    <ds:schemaRef ds:uri="39b39363-178f-45cc-943a-88ba5e38b16c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8255</TotalTime>
  <Words>445</Words>
  <Application>Microsoft Office PowerPoint</Application>
  <PresentationFormat>On-screen Show (4:3)</PresentationFormat>
  <Paragraphs>59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Tahoma</vt:lpstr>
      <vt:lpstr>Wingdings</vt:lpstr>
      <vt:lpstr>Office Theme</vt:lpstr>
      <vt:lpstr>Potential transfer of CI clubs</vt:lpstr>
      <vt:lpstr>The Issue</vt:lpstr>
      <vt:lpstr>The Initial Plan</vt:lpstr>
      <vt:lpstr>Progress update: dated June 2026</vt:lpstr>
      <vt:lpstr>Progress with The Plan</vt:lpstr>
      <vt:lpstr>Action points: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Trevor Warren</dc:creator>
  <cp:lastModifiedBy>Jennie Walker</cp:lastModifiedBy>
  <cp:revision>66</cp:revision>
  <cp:lastPrinted>2023-06-26T12:05:57Z</cp:lastPrinted>
  <dcterms:created xsi:type="dcterms:W3CDTF">2012-01-26T10:51:59Z</dcterms:created>
  <dcterms:modified xsi:type="dcterms:W3CDTF">2026-07-10T18:27:30Z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0x010100683465B50E6B90478E01DD20A063A44A</vt:lpwstr>
  </property>
  <property fmtid="{D5CDD505-2E9C-101B-9397-08002B2CF9AE}" pid="3" name="Order">
    <vt:r8>14470400</vt:r8>
  </property>
</Properties>
</file>