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7" r:id="rId5"/>
    <p:sldId id="272" r:id="rId6"/>
    <p:sldId id="274" r:id="rId7"/>
    <p:sldId id="275" r:id="rId8"/>
    <p:sldId id="276" r:id="rId9"/>
    <p:sldId id="277" r:id="rId10"/>
    <p:sldId id="27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D44E9-3941-409E-A901-0531D8BD876D}" v="31" dt="2026-07-08T11:02:34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3577" autoAdjust="0"/>
  </p:normalViewPr>
  <p:slideViewPr>
    <p:cSldViewPr snapToGrid="0" snapToObjects="1">
      <p:cViewPr varScale="1">
        <p:scale>
          <a:sx n="104" d="100"/>
          <a:sy n="104" d="100"/>
        </p:scale>
        <p:origin x="214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0F682-3FB9-4D32-82F7-B8DB284CF168}" type="datetimeFigureOut">
              <a:rPr lang="en-GB" smtClean="0"/>
              <a:t>09/07/2026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7ECBC-2457-43AD-9B60-6FCBDF362F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09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Welcome everyone to today’s regional meeting.</a:t>
            </a:r>
            <a:br>
              <a:rPr lang="en-GB" altLang="en-US" dirty="0"/>
            </a:br>
            <a:r>
              <a:rPr lang="en-GB" altLang="en-US" dirty="0"/>
              <a:t>Today, we are looking forward. To ensure our organization thrives into the future, flexibility must be our key priority.</a:t>
            </a:r>
            <a:br>
              <a:rPr lang="en-GB" altLang="en-US" dirty="0"/>
            </a:br>
            <a:r>
              <a:rPr lang="en-GB" altLang="en-US" dirty="0"/>
              <a:t>We will discuss how we can adapt to modern lifestyles, build global connections, and foster a welcoming culture.</a:t>
            </a:r>
            <a:br>
              <a:rPr lang="en-GB" altLang="en-US" dirty="0"/>
            </a:b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7ECBC-2457-43AD-9B60-6FCBDF362F5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00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ACD03-84BB-216C-CF46-6E760423B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C9E27-104C-4938-073A-95CC905AC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3941B1-8D85-2FC3-6B11-319B43832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Think about how women live today compared to 30 years ago.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	If we require 100% physical attendance, we exclude working women, young mothers, and members with mobility or night-driving challenges.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	Flexibility is not a compromise on our values; it is an act of inclusion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7BF9F-7653-0758-F3DF-4EFB971DA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7ECBC-2457-43AD-9B60-6FCBDF362F5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16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71694-D6D1-FB8C-F557-332E0DC7A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FC22CD-2592-C79A-9EB2-5D22503D20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7891E0-96FD-3A86-B01C-34A7A7762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Your regional team has worked hard to model this flexibility, saving travel time and costs for half our meetings.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	We know there is resistance to change, but online access suits all ages for different reasons.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	Let's focus on solutions rather than barriers.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24C33-9BF1-0F37-250B-00B8CAB9C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7ECBC-2457-43AD-9B60-6FCBDF362F5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51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A8F44-6E4E-6C94-A6FE-51CAB84DD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6CCAC9-DB32-4DF4-0090-D5ADD5301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C8F162-0179-1C21-024A-C7DBD08EE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We cannot expect clubs to run successful hybrid meetings without the right tools. Bad audio frustrates everyone.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	A basic, budget-friendly setup can transform a meeting.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	We want to advocate for SIGBI support and create simple regional guides to help clubs get equipped easily.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8B5A6-6071-6D4F-8E28-F68939EFF1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7ECBC-2457-43AD-9B60-6FCBDF362F5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086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A209-5A29-707B-4279-CCEF27872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579FA-CA15-3079-FD32-70C10E8319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77029B-3D2C-1D5A-A49D-2C6E20799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Some of our clubs rarely engage beyond their own doorstep.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	When we lose our connection to SIGBI and SI, we lose the "bigger purpose" that makes us unique.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	By bringing federation news into local business meetings, we remind members that they are part of a powerful global sisterhood.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5AB1A-515A-DDCF-348F-83E7158E8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7ECBC-2457-43AD-9B60-6FCBDF362F5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876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8A1D4-BB14-2DCA-5F4A-113E17405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F33A1-FDAC-D7AC-CBBA-85C5C991E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66E1A4-299A-E938-8F38-FEC7DFCE6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International friendship and travel opportunities are exactly what is bringing younger women into our clubs right now!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	We need to market this aggressively.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	Whether it's physical travel or a joint Zoom social with a twinned club abroad, let's make the most of our international network.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EE92-8E79-DCB6-2570-30AFFDE23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7ECBC-2457-43AD-9B60-6FCBDF362F5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941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F8BEA-9635-ADC6-29CC-67614DABB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E5F301-9148-9C46-DD26-BC1E89C27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2BD38A-D214-2E7B-606C-F1E74544D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Finally, we must address </a:t>
            </a:r>
            <a:r>
              <a:rPr lang="en-GB" altLang="en-US" dirty="0" err="1"/>
              <a:t>behavior</a:t>
            </a:r>
            <a:r>
              <a:rPr lang="en-GB" altLang="en-US" dirty="0"/>
              <a:t>. We can have the best technology and travel links, but poor culture will kill member retention.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	We must foster an environment where new ideas are welcomed, not shut down.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	The regional management team is here to support club presidents in managing difficult dynamics and upholding our code of conduct.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55329-A891-ECA3-7C49-69EB12055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7ECBC-2457-43AD-9B60-6FCBDF362F5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36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Change takes time, but it starts with a single step.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	Let’s open the floor for discussion. What support do you need to take these steps forward?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7ECBC-2457-43AD-9B60-6FCBDF362F5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08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2340000"/>
            <a:ext cx="7812000" cy="6300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00" y="3060000"/>
            <a:ext cx="7812000" cy="2585093"/>
          </a:xfrm>
        </p:spPr>
        <p:txBody>
          <a:bodyPr/>
          <a:lstStyle>
            <a:lvl1pPr marL="0" indent="0" algn="l">
              <a:buNone/>
              <a:defRPr>
                <a:solidFill>
                  <a:srgbClr val="009DD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BCF0CC-F36C-43A5-A115-85508185B7AA}"/>
              </a:ext>
            </a:extLst>
          </p:cNvPr>
          <p:cNvSpPr/>
          <p:nvPr userDrawn="1"/>
        </p:nvSpPr>
        <p:spPr>
          <a:xfrm>
            <a:off x="6689035" y="6052930"/>
            <a:ext cx="2355574" cy="63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6734D28-552C-4F63-B084-92F35145F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8609" y="5818384"/>
            <a:ext cx="2025391" cy="864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6716BD-57E0-41AF-BC14-E680EC8B1D6B}"/>
              </a:ext>
            </a:extLst>
          </p:cNvPr>
          <p:cNvSpPr/>
          <p:nvPr userDrawn="1"/>
        </p:nvSpPr>
        <p:spPr>
          <a:xfrm>
            <a:off x="6689035" y="6052930"/>
            <a:ext cx="2355574" cy="63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8CEA7D8-6CCB-4854-AA79-027AF8D3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8609" y="5818384"/>
            <a:ext cx="2025391" cy="864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1710000"/>
            <a:ext cx="7812000" cy="540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2340000"/>
            <a:ext cx="3780000" cy="3600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00" y="2340000"/>
            <a:ext cx="3780000" cy="3600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D2513-161A-4CDC-A76B-5D8AC1D3E300}"/>
              </a:ext>
            </a:extLst>
          </p:cNvPr>
          <p:cNvSpPr/>
          <p:nvPr userDrawn="1"/>
        </p:nvSpPr>
        <p:spPr>
          <a:xfrm>
            <a:off x="6689035" y="6052930"/>
            <a:ext cx="2355574" cy="63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9A37C70-5C32-46F6-BDDC-E48004F29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8609" y="5818384"/>
            <a:ext cx="2025391" cy="86454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" y="228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000" y="1710000"/>
            <a:ext cx="7812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340000"/>
            <a:ext cx="7812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322D3-9324-420F-B6B1-9E9D763203AE}"/>
              </a:ext>
            </a:extLst>
          </p:cNvPr>
          <p:cNvSpPr/>
          <p:nvPr userDrawn="1"/>
        </p:nvSpPr>
        <p:spPr>
          <a:xfrm>
            <a:off x="6689035" y="6052930"/>
            <a:ext cx="2355574" cy="63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70BD78C-694A-474B-BC5E-F31D493C97D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58609" y="5818384"/>
            <a:ext cx="2025391" cy="8645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200" kern="1200">
          <a:solidFill>
            <a:schemeClr val="accent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2000" kern="1200">
          <a:solidFill>
            <a:schemeClr val="accent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800" kern="1200">
          <a:solidFill>
            <a:schemeClr val="accent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1600" kern="1200">
          <a:solidFill>
            <a:schemeClr val="accent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»"/>
        <a:defRPr sz="1400" kern="1200">
          <a:solidFill>
            <a:schemeClr val="accent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34F1E-4F03-B8FF-5B8D-442636AA0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E90F7E-E2C2-40E9-86A5-3524ACC8B2B7}"/>
              </a:ext>
            </a:extLst>
          </p:cNvPr>
          <p:cNvSpPr txBox="1"/>
          <p:nvPr/>
        </p:nvSpPr>
        <p:spPr>
          <a:xfrm>
            <a:off x="292814" y="2361809"/>
            <a:ext cx="8558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000" dirty="0"/>
              <a:t>Shaping Our Future: Flexibility, Connection, and Growth</a:t>
            </a:r>
            <a:endParaRPr lang="en-GB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F7175F6-C0D4-9EF0-43A1-71534C049220}"/>
              </a:ext>
            </a:extLst>
          </p:cNvPr>
          <p:cNvSpPr txBox="1">
            <a:spLocks/>
          </p:cNvSpPr>
          <p:nvPr/>
        </p:nvSpPr>
        <p:spPr>
          <a:xfrm>
            <a:off x="1419561" y="3904674"/>
            <a:ext cx="6304877" cy="2005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200" kern="1200">
                <a:solidFill>
                  <a:schemeClr val="accent1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accent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accent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chemeClr val="accent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400" kern="1200">
                <a:solidFill>
                  <a:schemeClr val="accent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r>
              <a:rPr lang="en-GB" sz="2000" b="1" dirty="0">
                <a:solidFill>
                  <a:srgbClr val="000000"/>
                </a:solidFill>
              </a:rPr>
              <a:t>Adapting Regions to the Way Women Live Today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GB" sz="2000" dirty="0">
                <a:solidFill>
                  <a:srgbClr val="000000"/>
                </a:solidFill>
              </a:rPr>
              <a:t>Sandy Taylor MBE 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GB" sz="2000" dirty="0">
                <a:solidFill>
                  <a:srgbClr val="000000"/>
                </a:solidFill>
              </a:rPr>
              <a:t>SIGBI Membership Director</a:t>
            </a:r>
          </a:p>
        </p:txBody>
      </p:sp>
    </p:spTree>
    <p:extLst>
      <p:ext uri="{BB962C8B-B14F-4D97-AF65-F5344CB8AC3E}">
        <p14:creationId xmlns:p14="http://schemas.microsoft.com/office/powerpoint/2010/main" val="78650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B46D4-3A39-CE78-05AB-DADDE8CF9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B2EFBD8-DF10-A638-1EDD-778FF6199BB2}"/>
              </a:ext>
            </a:extLst>
          </p:cNvPr>
          <p:cNvSpPr txBox="1"/>
          <p:nvPr/>
        </p:nvSpPr>
        <p:spPr>
          <a:xfrm>
            <a:off x="352875" y="1598490"/>
            <a:ext cx="7812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3000" b="1" dirty="0">
                <a:latin typeface="Tahoma"/>
                <a:ea typeface="+mj-ea"/>
                <a:cs typeface="Tahoma"/>
              </a:rPr>
              <a:t>The Reality of Modern Membership</a:t>
            </a:r>
            <a:endParaRPr lang="en-US" sz="3000" b="1" dirty="0">
              <a:latin typeface="Tahoma"/>
              <a:ea typeface="+mj-ea"/>
              <a:cs typeface="Tahoma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618A26F-A98B-B470-3BA2-818758DDD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875" y="2340000"/>
            <a:ext cx="3780000" cy="3600000"/>
          </a:xfrm>
        </p:spPr>
        <p:txBody>
          <a:bodyPr vert="horz" lIns="0" tIns="0" rIns="0" bIns="0" rtlCol="0">
            <a:normAutofit/>
          </a:bodyPr>
          <a:lstStyle/>
          <a:p>
            <a:pPr marL="0" indent="0" fontAlgn="auto">
              <a:lnSpc>
                <a:spcPct val="90000"/>
              </a:lnSpc>
              <a:buFont typeface="Arial"/>
              <a:buNone/>
              <a:defRPr/>
            </a:pPr>
            <a:r>
              <a:rPr lang="en-GB" sz="1800" b="1" dirty="0">
                <a:solidFill>
                  <a:srgbClr val="000000"/>
                </a:solidFill>
              </a:rPr>
              <a:t>Meeting Women Where They Are</a:t>
            </a:r>
            <a:endParaRPr lang="en-GB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Time Poverty: Women today balance careers, families, caregiving, and community work.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Changing Needs: Evening driving, health issues, or travel can restrict physical attendance.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Expectation of Flexibility: Modern volunteers expect digital accessibility.</a:t>
            </a:r>
          </a:p>
          <a:p>
            <a:pPr fontAlgn="auto">
              <a:lnSpc>
                <a:spcPct val="90000"/>
              </a:lnSpc>
              <a:defRPr/>
            </a:pPr>
            <a:endParaRPr lang="en-GB" sz="1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A123B-0DFD-94F1-7CB9-D24AB8F9E9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3547"/>
          <a:stretch>
            <a:fillRect/>
          </a:stretch>
        </p:blipFill>
        <p:spPr>
          <a:xfrm>
            <a:off x="4384875" y="2369588"/>
            <a:ext cx="3780000" cy="2889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631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7FB1F-E6E5-C060-6135-AA4E7DA0A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4CBCA84-4D1E-3DB4-C103-1FDDE646DA0B}"/>
              </a:ext>
            </a:extLst>
          </p:cNvPr>
          <p:cNvSpPr txBox="1"/>
          <p:nvPr/>
        </p:nvSpPr>
        <p:spPr>
          <a:xfrm>
            <a:off x="405001" y="1598490"/>
            <a:ext cx="7812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Embracing the Hybrid Model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712405-B553-111B-CEE6-72DD92BEA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7346" y="2354198"/>
            <a:ext cx="4243698" cy="3600000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sz="1800" b="1" dirty="0">
                <a:solidFill>
                  <a:srgbClr val="000000"/>
                </a:solidFill>
              </a:rPr>
              <a:t>Bridging the Gap with Online Access</a:t>
            </a:r>
            <a:endParaRPr lang="en-GB" sz="18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Why Hybrid?: Combines the warmth of in-person fellowship with the 	accessibility of online access.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Leading by Example: The Regional Team successfully held 2 out of 4 	meetings online this year.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Overcoming Resistance: Moving past "we've always done it this way" to 	"how can we make this work for everyone?"</a:t>
            </a:r>
          </a:p>
          <a:p>
            <a:pPr>
              <a:lnSpc>
                <a:spcPct val="90000"/>
              </a:lnSpc>
              <a:defRPr/>
            </a:pPr>
            <a:endParaRPr lang="en-GB" sz="18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53DD3-59DB-2F16-D86F-7BEA560E8B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98" t="15976" r="-2098" b="4490"/>
          <a:stretch>
            <a:fillRect/>
          </a:stretch>
        </p:blipFill>
        <p:spPr>
          <a:xfrm>
            <a:off x="405001" y="2333652"/>
            <a:ext cx="3861000" cy="30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3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1CDDB-3678-752B-CC83-81C03A6B1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50607F7-1311-5C38-E724-DD13F11E38E2}"/>
              </a:ext>
            </a:extLst>
          </p:cNvPr>
          <p:cNvSpPr txBox="1"/>
          <p:nvPr/>
        </p:nvSpPr>
        <p:spPr>
          <a:xfrm>
            <a:off x="405944" y="1598490"/>
            <a:ext cx="7812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Equipping Our Clubs for Success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E6BD106-D3ED-5F93-F201-D65433DBF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944" y="2620898"/>
            <a:ext cx="7659044" cy="3600000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sz="1800" b="1" dirty="0">
                <a:solidFill>
                  <a:srgbClr val="000000"/>
                </a:solidFill>
              </a:rPr>
              <a:t>Tech Support and SIGBI Advice</a:t>
            </a:r>
            <a:endParaRPr lang="en-GB" sz="18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The Right Tools: Seamless hybrid meetings require proper equipment, not just a phone on a table.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The "Hybrid Kit" Essentials: An omnidirectional microphone and 	a wide-angle webcam can be very useful.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Seeking Support: Working with SIGBI to provide advice, simple technical guides, and equipment recommendations.</a:t>
            </a:r>
          </a:p>
          <a:p>
            <a:pPr>
              <a:lnSpc>
                <a:spcPct val="90000"/>
              </a:lnSpc>
              <a:defRPr/>
            </a:pPr>
            <a:endParaRPr lang="en-GB" sz="1800" dirty="0">
              <a:solidFill>
                <a:srgbClr val="000000"/>
              </a:solidFill>
            </a:endParaRPr>
          </a:p>
        </p:txBody>
      </p:sp>
      <p:pic>
        <p:nvPicPr>
          <p:cNvPr id="9" name="Graphic 8" descr="Radio microphone with solid fill">
            <a:extLst>
              <a:ext uri="{FF2B5EF4-FFF2-40B4-BE49-F238E27FC236}">
                <a16:creationId xmlns:a16="http://schemas.microsoft.com/office/drawing/2014/main" id="{800A3C02-AC20-9A53-088B-8E52FF125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0286" y="526633"/>
            <a:ext cx="2143714" cy="21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2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0F0A5-BCD8-61B6-C699-C5ADC6EC0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000E6E2-470B-7B58-53B4-3EBD884CA50F}"/>
              </a:ext>
            </a:extLst>
          </p:cNvPr>
          <p:cNvSpPr txBox="1"/>
          <p:nvPr/>
        </p:nvSpPr>
        <p:spPr>
          <a:xfrm>
            <a:off x="340628" y="1607666"/>
            <a:ext cx="7812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Breaking Club Insularity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FC9F2CC-7304-D1D3-6B04-6A173FDE2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628" y="2354198"/>
            <a:ext cx="4604254" cy="3600000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sz="1800" b="1" dirty="0">
                <a:solidFill>
                  <a:srgbClr val="000000"/>
                </a:solidFill>
              </a:rPr>
              <a:t>Connecting to a Bigger Purpose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The Local Trap: It is easy for clubs to become insular and focus only on their immediate square mile.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The Global Identity: We are part of SIGBI and Soroptimist International—a global voice for women.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Actionable Steps:</a:t>
            </a:r>
          </a:p>
          <a:p>
            <a:pPr lvl="1">
              <a:lnSpc>
                <a:spcPct val="9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Dedicate 10 minutes per meeting to global SI project updates.</a:t>
            </a:r>
          </a:p>
          <a:p>
            <a:pPr>
              <a:lnSpc>
                <a:spcPct val="90000"/>
              </a:lnSpc>
              <a:defRPr/>
            </a:pPr>
            <a:endParaRPr lang="en-GB" sz="18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B7099E-995E-9EC0-680D-E42F114A1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49" y="2354198"/>
            <a:ext cx="3382769" cy="33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93D26-A9CC-2EF7-18A2-4D87A787E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6949BFF-1BC9-C40A-7A7D-CFF0498B2606}"/>
              </a:ext>
            </a:extLst>
          </p:cNvPr>
          <p:cNvSpPr txBox="1"/>
          <p:nvPr/>
        </p:nvSpPr>
        <p:spPr>
          <a:xfrm>
            <a:off x="405001" y="1598490"/>
            <a:ext cx="8548499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Secret Weapon: International Friendship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4897EF9-381E-E407-96C0-17A3E3DC4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7346" y="2354198"/>
            <a:ext cx="4243698" cy="3600000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sz="1800" b="1" dirty="0">
                <a:solidFill>
                  <a:srgbClr val="000000"/>
                </a:solidFill>
              </a:rPr>
              <a:t>Travel, Networking, and different age group Recruitment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What Drives different age group Members? Global networking, cross-cultural experiences, and purposeful travel.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SI Friendship Links: Utilising our built-in global hospitality network.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Action for Clubs: Showcase travel stories and promote virtual cultural exchanges with international clubs.</a:t>
            </a:r>
          </a:p>
          <a:p>
            <a:pPr>
              <a:lnSpc>
                <a:spcPct val="90000"/>
              </a:lnSpc>
              <a:defRPr/>
            </a:pPr>
            <a:endParaRPr lang="en-GB" sz="18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B3273-10A0-30C8-E058-ABF1E4DC4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02" y="2187286"/>
            <a:ext cx="3662174" cy="36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0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75C8D-9C11-7C35-1C09-D84A5D7F3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02E3BC5-D7B7-263C-506F-03CF6CA3D632}"/>
              </a:ext>
            </a:extLst>
          </p:cNvPr>
          <p:cNvSpPr txBox="1"/>
          <p:nvPr/>
        </p:nvSpPr>
        <p:spPr>
          <a:xfrm>
            <a:off x="453521" y="1618551"/>
            <a:ext cx="7812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Nurturing a Positive Culture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041F17-28E2-F6F0-015A-9583D059B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521" y="2354198"/>
            <a:ext cx="4243698" cy="3600000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sz="1800" b="1" dirty="0">
                <a:solidFill>
                  <a:srgbClr val="000000"/>
                </a:solidFill>
              </a:rPr>
              <a:t>Addressing Behaviour and Gatekeeping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The Retention Killer: Negative behaviour, cliques, and resistance to new ideas drive away new members.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Upholding Our Values: Explicitly adopting and practicing the 	SIGBI code of behaviour.</a:t>
            </a:r>
          </a:p>
          <a:p>
            <a:pPr>
              <a:lnSpc>
                <a:spcPct val="90000"/>
              </a:lnSpc>
              <a:defRPr/>
            </a:pPr>
            <a:r>
              <a:rPr lang="en-GB" sz="1800" dirty="0">
                <a:solidFill>
                  <a:srgbClr val="000000"/>
                </a:solidFill>
              </a:rPr>
              <a:t>Focus on the Mission: Always bringing the conversation back to: “How does this decision help women and girls?”</a:t>
            </a:r>
          </a:p>
          <a:p>
            <a:pPr>
              <a:lnSpc>
                <a:spcPct val="90000"/>
              </a:lnSpc>
              <a:defRPr/>
            </a:pPr>
            <a:endParaRPr lang="en-GB" sz="18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9C1FF-EA2C-4A24-9B21-3BBEFF90E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27" b="15093"/>
          <a:stretch>
            <a:fillRect/>
          </a:stretch>
        </p:blipFill>
        <p:spPr>
          <a:xfrm>
            <a:off x="4831125" y="2354198"/>
            <a:ext cx="3952875" cy="300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7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8D7B9-FB48-006A-4F98-FB2EE5512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7F47C-54B9-08CD-3868-8ABCCFE0F37C}"/>
              </a:ext>
            </a:extLst>
          </p:cNvPr>
          <p:cNvSpPr txBox="1"/>
          <p:nvPr/>
        </p:nvSpPr>
        <p:spPr>
          <a:xfrm>
            <a:off x="2863918" y="745080"/>
            <a:ext cx="5902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Steps &amp; Discussion</a:t>
            </a:r>
            <a:endParaRPr lang="en-GB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6749D-A8A2-DE11-D5D8-0F89159FE5C9}"/>
              </a:ext>
            </a:extLst>
          </p:cNvPr>
          <p:cNvSpPr txBox="1"/>
          <p:nvPr/>
        </p:nvSpPr>
        <p:spPr>
          <a:xfrm>
            <a:off x="1018960" y="4321504"/>
            <a:ext cx="7747463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GB" altLang="en-US" dirty="0"/>
              <a:t>Commitment: Let’s try one new flexible approach before the next regional meeting.</a:t>
            </a:r>
          </a:p>
          <a:p>
            <a:endParaRPr lang="en-GB" sz="1800" b="1" dirty="0">
              <a:solidFill>
                <a:srgbClr val="000000"/>
              </a:solidFill>
              <a:effectLst/>
              <a:latin typeface="Arial Narrow" panose="020B0606020202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BE7E44-2B1B-1DF8-729F-E5499F2FEF97}"/>
              </a:ext>
            </a:extLst>
          </p:cNvPr>
          <p:cNvSpPr txBox="1"/>
          <p:nvPr/>
        </p:nvSpPr>
        <p:spPr>
          <a:xfrm>
            <a:off x="1018960" y="3178351"/>
            <a:ext cx="7747462" cy="6972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altLang="en-US" dirty="0"/>
              <a:t>Open Floor: Share your club's successes or challenges with 	hybrid formats.</a:t>
            </a:r>
          </a:p>
          <a:p>
            <a:pPr>
              <a:lnSpc>
                <a:spcPct val="115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4CB4C-BE37-2987-78B3-713C28092AB5}"/>
              </a:ext>
            </a:extLst>
          </p:cNvPr>
          <p:cNvSpPr txBox="1"/>
          <p:nvPr/>
        </p:nvSpPr>
        <p:spPr>
          <a:xfrm>
            <a:off x="1018959" y="2311571"/>
            <a:ext cx="7747463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 Audit: Assess what tech equipment your club currently has or needs</a:t>
            </a: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1E19A442-A208-837E-A5A4-5A3CD9986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684" y="2311571"/>
            <a:ext cx="457200" cy="457200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912C3372-CCB4-902E-6A2C-AED8359BE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684" y="3154750"/>
            <a:ext cx="457200" cy="45720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C4460844-A778-AF83-5465-95797E156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684" y="4248753"/>
            <a:ext cx="457200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7E8D3-EF9F-FB05-06C4-A6F75E69C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458" y="1671393"/>
            <a:ext cx="4243698" cy="369332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sz="1800" b="1" dirty="0">
                <a:solidFill>
                  <a:srgbClr val="000000"/>
                </a:solidFill>
              </a:rPr>
              <a:t>Moving Forward Together</a:t>
            </a:r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57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5596"/>
      </a:dk1>
      <a:lt1>
        <a:sysClr val="window" lastClr="FFFFFF"/>
      </a:lt1>
      <a:dk2>
        <a:srgbClr val="005596"/>
      </a:dk2>
      <a:lt2>
        <a:srgbClr val="FFFFFF"/>
      </a:lt2>
      <a:accent1>
        <a:srgbClr val="009DDC"/>
      </a:accent1>
      <a:accent2>
        <a:srgbClr val="005596"/>
      </a:accent2>
      <a:accent3>
        <a:srgbClr val="8B8D8E"/>
      </a:accent3>
      <a:accent4>
        <a:srgbClr val="9EB28F"/>
      </a:accent4>
      <a:accent5>
        <a:srgbClr val="CD894E"/>
      </a:accent5>
      <a:accent6>
        <a:srgbClr val="FFC550"/>
      </a:accent6>
      <a:hlink>
        <a:srgbClr val="009DDC"/>
      </a:hlink>
      <a:folHlink>
        <a:srgbClr val="8B8D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73021f-76f6-41a5-baf2-22932b869904">
      <Terms xmlns="http://schemas.microsoft.com/office/infopath/2007/PartnerControls"/>
    </lcf76f155ced4ddcb4097134ff3c332f>
    <TaxCatchAll xmlns="39b39363-178f-45cc-943a-88ba5e38b1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465B50E6B90478E01DD20A063A44A" ma:contentTypeVersion="24" ma:contentTypeDescription="Create a new document." ma:contentTypeScope="" ma:versionID="3fda365d65ccae4e5a8201571361e3be">
  <xsd:schema xmlns:xsd="http://www.w3.org/2001/XMLSchema" xmlns:xs="http://www.w3.org/2001/XMLSchema" xmlns:p="http://schemas.microsoft.com/office/2006/metadata/properties" xmlns:ns2="8773021f-76f6-41a5-baf2-22932b869904" xmlns:ns3="39b39363-178f-45cc-943a-88ba5e38b16c" targetNamespace="http://schemas.microsoft.com/office/2006/metadata/properties" ma:root="true" ma:fieldsID="e57f25d4d31eefc158ff1e8ea88cb57b" ns2:_="" ns3:_="">
    <xsd:import namespace="8773021f-76f6-41a5-baf2-22932b869904"/>
    <xsd:import namespace="39b39363-178f-45cc-943a-88ba5e38b1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ocation1" minOccurs="0"/>
                <xsd:element ref="ns2:7a5a00ed-c381-49a3-bd24-cff4abc313c4CountryOrRegion" minOccurs="0"/>
                <xsd:element ref="ns2:7a5a00ed-c381-49a3-bd24-cff4abc313c4State" minOccurs="0"/>
                <xsd:element ref="ns2:7a5a00ed-c381-49a3-bd24-cff4abc313c4City" minOccurs="0"/>
                <xsd:element ref="ns2:7a5a00ed-c381-49a3-bd24-cff4abc313c4PostalCode" minOccurs="0"/>
                <xsd:element ref="ns2:7a5a00ed-c381-49a3-bd24-cff4abc313c4Street" minOccurs="0"/>
                <xsd:element ref="ns2:7a5a00ed-c381-49a3-bd24-cff4abc313c4GeoLoc" minOccurs="0"/>
                <xsd:element ref="ns2:7a5a00ed-c381-49a3-bd24-cff4abc313c4DispNam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3021f-76f6-41a5-baf2-22932b869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8472d80-625c-4783-9867-e13ef669e2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ocation1" ma:index="21" nillable="true" ma:displayName="Location1" ma:format="Dropdown" ma:internalName="Location1">
      <xsd:simpleType>
        <xsd:restriction base="dms:Unknown"/>
      </xsd:simpleType>
    </xsd:element>
    <xsd:element name="7a5a00ed-c381-49a3-bd24-cff4abc313c4CountryOrRegion" ma:index="22" nillable="true" ma:displayName="Location1: Country/Region" ma:internalName="CountryOrRegion" ma:readOnly="true">
      <xsd:simpleType>
        <xsd:restriction base="dms:Text"/>
      </xsd:simpleType>
    </xsd:element>
    <xsd:element name="7a5a00ed-c381-49a3-bd24-cff4abc313c4State" ma:index="23" nillable="true" ma:displayName="Location1: State" ma:internalName="State" ma:readOnly="true">
      <xsd:simpleType>
        <xsd:restriction base="dms:Text"/>
      </xsd:simpleType>
    </xsd:element>
    <xsd:element name="7a5a00ed-c381-49a3-bd24-cff4abc313c4City" ma:index="24" nillable="true" ma:displayName="Location1: City" ma:internalName="City" ma:readOnly="true">
      <xsd:simpleType>
        <xsd:restriction base="dms:Text"/>
      </xsd:simpleType>
    </xsd:element>
    <xsd:element name="7a5a00ed-c381-49a3-bd24-cff4abc313c4PostalCode" ma:index="25" nillable="true" ma:displayName="Location1: Postal Code" ma:internalName="PostalCode" ma:readOnly="true">
      <xsd:simpleType>
        <xsd:restriction base="dms:Text"/>
      </xsd:simpleType>
    </xsd:element>
    <xsd:element name="7a5a00ed-c381-49a3-bd24-cff4abc313c4Street" ma:index="26" nillable="true" ma:displayName="Location1: Street" ma:internalName="Street" ma:readOnly="true">
      <xsd:simpleType>
        <xsd:restriction base="dms:Text"/>
      </xsd:simpleType>
    </xsd:element>
    <xsd:element name="7a5a00ed-c381-49a3-bd24-cff4abc313c4GeoLoc" ma:index="27" nillable="true" ma:displayName="Location1: Coordinates" ma:internalName="GeoLoc" ma:readOnly="true">
      <xsd:simpleType>
        <xsd:restriction base="dms:Unknown"/>
      </xsd:simpleType>
    </xsd:element>
    <xsd:element name="7a5a00ed-c381-49a3-bd24-cff4abc313c4DispName" ma:index="28" nillable="true" ma:displayName="Location1: Name" ma:internalName="DispName" ma:readOnly="true">
      <xsd:simpleType>
        <xsd:restriction base="dms:Text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39363-178f-45cc-943a-88ba5e38b16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166b63b-4f3b-4b46-bb2b-a324d5df1c30}" ma:internalName="TaxCatchAll" ma:showField="CatchAllData" ma:web="39b39363-178f-45cc-943a-88ba5e38b1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6E643D-3998-44B9-98D9-FFC65D9D09F1}">
  <ds:schemaRefs>
    <ds:schemaRef ds:uri="http://purl.org/dc/terms/"/>
    <ds:schemaRef ds:uri="8773021f-76f6-41a5-baf2-22932b869904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39b39363-178f-45cc-943a-88ba5e38b16c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D870C9E-FE32-450D-89DD-965AF79FAD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84EEF2-1C7D-498B-86D1-BB4295B2F0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73021f-76f6-41a5-baf2-22932b869904"/>
    <ds:schemaRef ds:uri="39b39363-178f-45cc-943a-88ba5e38b1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876</Words>
  <Application>Microsoft Office PowerPoint</Application>
  <PresentationFormat>On-screen Show (4:3)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Trevor Warren</dc:creator>
  <cp:lastModifiedBy>Jennie Walker</cp:lastModifiedBy>
  <cp:revision>32</cp:revision>
  <dcterms:created xsi:type="dcterms:W3CDTF">2012-01-26T10:51:59Z</dcterms:created>
  <dcterms:modified xsi:type="dcterms:W3CDTF">2026-07-09T17:51:47Z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0x010100683465B50E6B90478E01DD20A063A44A</vt:lpwstr>
  </property>
  <property fmtid="{D5CDD505-2E9C-101B-9397-08002B2CF9AE}" pid="3" name="Order">
    <vt:r8>14470400</vt:r8>
  </property>
</Properties>
</file>